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37"/>
  </p:notesMasterIdLst>
  <p:sldIdLst>
    <p:sldId id="256" r:id="rId2"/>
    <p:sldId id="257" r:id="rId3"/>
    <p:sldId id="263" r:id="rId4"/>
    <p:sldId id="258" r:id="rId5"/>
    <p:sldId id="259" r:id="rId6"/>
    <p:sldId id="264" r:id="rId7"/>
    <p:sldId id="266" r:id="rId8"/>
    <p:sldId id="265" r:id="rId9"/>
    <p:sldId id="267" r:id="rId10"/>
    <p:sldId id="260" r:id="rId11"/>
    <p:sldId id="261"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6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E850A-41D4-4115-933D-C0DE25D97A96}" type="datetimeFigureOut">
              <a:rPr lang="en-US" smtClean="0"/>
              <a:pPr/>
              <a:t>07-Jul-21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8AC7B-E4D1-4BD6-9AF3-A290CFC7D1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28AC7B-E4D1-4BD6-9AF3-A290CFC7D13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28AC7B-E4D1-4BD6-9AF3-A290CFC7D13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2E037-F500-4EB1-A1F6-33D95305C728}"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45C21-61F0-4E7A-A5D2-8470C6F1800C}"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E6676-532A-4A3C-8B5A-61181A1A107F}"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9A1FC-5369-4A96-9360-A80CE982D91C}"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11DE5-75AA-4F7D-BC87-4A9A12A46D99}" type="datetime1">
              <a:rPr lang="en-US" smtClean="0"/>
              <a:pPr/>
              <a:t>07-Jul-21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185599-775E-4F69-BCE0-8288250A296D}" type="datetime1">
              <a:rPr lang="en-US" smtClean="0"/>
              <a:pPr/>
              <a:t>07-Jul-21</a:t>
            </a:fld>
            <a:endParaRPr lang="en-US"/>
          </a:p>
        </p:txBody>
      </p:sp>
      <p:sp>
        <p:nvSpPr>
          <p:cNvPr id="8" name="Footer Placeholder 7"/>
          <p:cNvSpPr>
            <a:spLocks noGrp="1"/>
          </p:cNvSpPr>
          <p:nvPr>
            <p:ph type="ftr" sz="quarter" idx="11"/>
          </p:nvPr>
        </p:nvSpPr>
        <p:spPr/>
        <p:txBody>
          <a:bodyPr/>
          <a:lstStyle/>
          <a:p>
            <a:r>
              <a:rPr lang="en-US" smtClean="0"/>
              <a:t>Lakshmi D L, Asst. Professor, BGSIT, BG Nagara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B04B3-AF54-4480-832B-DC44077BC008}" type="datetime1">
              <a:rPr lang="en-US" smtClean="0"/>
              <a:pPr/>
              <a:t>07-Jul-21</a:t>
            </a:fld>
            <a:endParaRPr lang="en-US"/>
          </a:p>
        </p:txBody>
      </p:sp>
      <p:sp>
        <p:nvSpPr>
          <p:cNvPr id="4" name="Footer Placeholder 3"/>
          <p:cNvSpPr>
            <a:spLocks noGrp="1"/>
          </p:cNvSpPr>
          <p:nvPr>
            <p:ph type="ftr" sz="quarter" idx="11"/>
          </p:nvPr>
        </p:nvSpPr>
        <p:spPr/>
        <p:txBody>
          <a:bodyPr/>
          <a:lstStyle/>
          <a:p>
            <a:r>
              <a:rPr lang="en-US" smtClean="0"/>
              <a:t>Lakshmi D L, Asst. Professor, BGSIT, BG Nagara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E78E0-8AFD-4D9C-AA7B-133729604187}" type="datetime1">
              <a:rPr lang="en-US" smtClean="0"/>
              <a:pPr/>
              <a:t>07-Jul-21</a:t>
            </a:fld>
            <a:endParaRPr lang="en-US"/>
          </a:p>
        </p:txBody>
      </p:sp>
      <p:sp>
        <p:nvSpPr>
          <p:cNvPr id="3" name="Footer Placeholder 2"/>
          <p:cNvSpPr>
            <a:spLocks noGrp="1"/>
          </p:cNvSpPr>
          <p:nvPr>
            <p:ph type="ftr" sz="quarter" idx="11"/>
          </p:nvPr>
        </p:nvSpPr>
        <p:spPr/>
        <p:txBody>
          <a:bodyPr/>
          <a:lstStyle/>
          <a:p>
            <a:r>
              <a:rPr lang="en-US" smtClean="0"/>
              <a:t>Lakshmi D L, Asst. Professor, BGSIT, BG Nagara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8A691-3D1F-469A-93F3-50937CC76831}" type="datetime1">
              <a:rPr lang="en-US" smtClean="0"/>
              <a:pPr/>
              <a:t>07-Jul-21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47FC2-4937-4B7A-8326-DC322ED74772}" type="datetime1">
              <a:rPr lang="en-US" smtClean="0"/>
              <a:pPr/>
              <a:t>07-Jul-21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5226C-21F5-41FC-9BD2-5137B260A633}" type="datetime1">
              <a:rPr lang="en-US" smtClean="0"/>
              <a:pPr/>
              <a:t>07-Jul-21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Lakshmi D L, Asst. Professor, BGSIT, BG Nagara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a:blipFill>
            <a:blip r:embed="rId3"/>
            <a:tile tx="0" ty="0" sx="100000" sy="100000" flip="none" algn="tl"/>
          </a:blipFill>
        </p:spPr>
        <p:txBody>
          <a:bodyPr/>
          <a:lstStyle/>
          <a:p>
            <a:r>
              <a:rPr lang="en-US" b="1" dirty="0" smtClean="0">
                <a:solidFill>
                  <a:schemeClr val="accent6">
                    <a:lumMod val="75000"/>
                  </a:schemeClr>
                </a:solidFill>
                <a:latin typeface="Times New Roman" pitchFamily="18" charset="0"/>
                <a:cs typeface="Times New Roman" pitchFamily="18" charset="0"/>
              </a:rPr>
              <a:t>Module 3</a:t>
            </a:r>
            <a:endParaRPr lang="en-US" b="1" dirty="0">
              <a:solidFill>
                <a:schemeClr val="accent6">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971800"/>
            <a:ext cx="6400800" cy="685800"/>
          </a:xfrm>
        </p:spPr>
        <p:txBody>
          <a:bodyPr/>
          <a:lstStyle/>
          <a:p>
            <a:r>
              <a:rPr lang="en-US" b="1" dirty="0" smtClean="0">
                <a:solidFill>
                  <a:schemeClr val="accent3">
                    <a:lumMod val="75000"/>
                  </a:schemeClr>
                </a:solidFill>
                <a:latin typeface="Times New Roman" pitchFamily="18" charset="0"/>
                <a:cs typeface="Times New Roman" pitchFamily="18" charset="0"/>
              </a:rPr>
              <a:t>Lists &amp; Dictionaries</a:t>
            </a:r>
            <a:endParaRPr lang="en-US" b="1" dirty="0">
              <a:solidFill>
                <a:schemeClr val="accent3">
                  <a:lumMod val="75000"/>
                </a:schemeClr>
              </a:solidFill>
              <a:latin typeface="Times New Roman" pitchFamily="18" charset="0"/>
              <a:cs typeface="Times New Roman" pitchFamily="18" charset="0"/>
            </a:endParaRPr>
          </a:p>
        </p:txBody>
      </p:sp>
      <p:sp useBgFill="1">
        <p:nvSpPr>
          <p:cNvPr id="6" name="TextBox 5"/>
          <p:cNvSpPr txBox="1"/>
          <p:nvPr/>
        </p:nvSpPr>
        <p:spPr>
          <a:xfrm>
            <a:off x="4876800" y="4953000"/>
            <a:ext cx="3962400" cy="1323439"/>
          </a:xfrm>
          <a:prstGeom prst="rect">
            <a:avLst/>
          </a:prstGeom>
        </p:spPr>
        <p:txBody>
          <a:bodyPr wrap="square" rtlCol="0">
            <a:spAutoFit/>
          </a:bodyPr>
          <a:lstStyle/>
          <a:p>
            <a:pPr algn="r"/>
            <a:r>
              <a:rPr lang="en-US" sz="2000" b="1" dirty="0" err="1" smtClean="0">
                <a:solidFill>
                  <a:schemeClr val="accent2">
                    <a:lumMod val="50000"/>
                  </a:schemeClr>
                </a:solidFill>
                <a:latin typeface="Times New Roman" pitchFamily="18" charset="0"/>
                <a:cs typeface="Times New Roman" pitchFamily="18" charset="0"/>
              </a:rPr>
              <a:t>Lakshmi</a:t>
            </a:r>
            <a:r>
              <a:rPr lang="en-US" sz="2000" b="1" dirty="0" smtClean="0">
                <a:solidFill>
                  <a:schemeClr val="accent2">
                    <a:lumMod val="50000"/>
                  </a:schemeClr>
                </a:solidFill>
                <a:latin typeface="Times New Roman" pitchFamily="18" charset="0"/>
                <a:cs typeface="Times New Roman" pitchFamily="18" charset="0"/>
              </a:rPr>
              <a:t> D L</a:t>
            </a:r>
          </a:p>
          <a:p>
            <a:pPr algn="r"/>
            <a:r>
              <a:rPr lang="en-US" sz="2000" b="1" dirty="0" smtClean="0">
                <a:solidFill>
                  <a:schemeClr val="accent2">
                    <a:lumMod val="50000"/>
                  </a:schemeClr>
                </a:solidFill>
                <a:latin typeface="Times New Roman" pitchFamily="18" charset="0"/>
                <a:cs typeface="Times New Roman" pitchFamily="18" charset="0"/>
              </a:rPr>
              <a:t>Assistant Professor</a:t>
            </a:r>
          </a:p>
          <a:p>
            <a:pPr algn="r"/>
            <a:r>
              <a:rPr lang="en-US" sz="2000" b="1" dirty="0" smtClean="0">
                <a:solidFill>
                  <a:schemeClr val="accent2">
                    <a:lumMod val="50000"/>
                  </a:schemeClr>
                </a:solidFill>
                <a:latin typeface="Times New Roman" pitchFamily="18" charset="0"/>
                <a:cs typeface="Times New Roman" pitchFamily="18" charset="0"/>
              </a:rPr>
              <a:t>BGS Institute of Technology</a:t>
            </a:r>
          </a:p>
          <a:p>
            <a:pPr algn="r"/>
            <a:r>
              <a:rPr lang="en-US" sz="2000" b="1" dirty="0" smtClean="0">
                <a:solidFill>
                  <a:schemeClr val="accent2">
                    <a:lumMod val="50000"/>
                  </a:schemeClr>
                </a:solidFill>
                <a:latin typeface="Times New Roman" pitchFamily="18" charset="0"/>
                <a:cs typeface="Times New Roman" pitchFamily="18" charset="0"/>
              </a:rPr>
              <a:t>BG </a:t>
            </a:r>
            <a:r>
              <a:rPr lang="en-US" sz="2000" b="1" dirty="0" err="1" smtClean="0">
                <a:solidFill>
                  <a:schemeClr val="accent2">
                    <a:lumMod val="50000"/>
                  </a:schemeClr>
                </a:solidFill>
                <a:latin typeface="Times New Roman" pitchFamily="18" charset="0"/>
                <a:cs typeface="Times New Roman" pitchFamily="18" charset="0"/>
              </a:rPr>
              <a:t>Nagara</a:t>
            </a:r>
            <a:endParaRPr lang="en-US" sz="2000" b="1"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a:xfrm>
            <a:off x="228600" y="1600200"/>
            <a:ext cx="4267200" cy="4525963"/>
          </a:xfrm>
        </p:spPr>
        <p:txBody>
          <a:bodyPr>
            <a:normAutofit/>
          </a:bodyPr>
          <a:lstStyle/>
          <a:p>
            <a:pPr algn="just"/>
            <a:r>
              <a:rPr lang="en-US" sz="2000" dirty="0" smtClean="0">
                <a:latin typeface="Times New Roman" pitchFamily="18" charset="0"/>
                <a:cs typeface="Times New Roman" pitchFamily="18" charset="0"/>
              </a:rPr>
              <a:t>To initialize a dictionary at the time of creation itself, one can use the code like – </a:t>
            </a:r>
          </a:p>
          <a:p>
            <a:pPr algn="just"/>
            <a:r>
              <a:rPr lang="en-US" sz="2000" dirty="0" smtClean="0">
                <a:latin typeface="Times New Roman" pitchFamily="18" charset="0"/>
                <a:cs typeface="Times New Roman" pitchFamily="18" charset="0"/>
              </a:rPr>
              <a:t>&gt;&gt;&gt;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={'Tom': 3491, 'Jerry':8135} </a:t>
            </a:r>
          </a:p>
          <a:p>
            <a:pPr algn="just"/>
            <a:r>
              <a:rPr lang="en-US" sz="2000" dirty="0" smtClean="0">
                <a:latin typeface="Times New Roman" pitchFamily="18" charset="0"/>
                <a:cs typeface="Times New Roman" pitchFamily="18" charset="0"/>
              </a:rPr>
              <a:t>&gt;&gt;&gt; print(</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{'Tom': 3491, 'Jerry': 8135}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['Donald']=4793 </a:t>
            </a:r>
          </a:p>
          <a:p>
            <a:pPr algn="just"/>
            <a:r>
              <a:rPr lang="en-US" sz="2000" dirty="0" smtClean="0">
                <a:latin typeface="Times New Roman" pitchFamily="18" charset="0"/>
                <a:cs typeface="Times New Roman" pitchFamily="18" charset="0"/>
              </a:rPr>
              <a:t>&gt;&gt;&gt; print(</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{'Tom': 3491, 'Jerry': 8135, 'Donald': 4793} </a:t>
            </a:r>
          </a:p>
        </p:txBody>
      </p:sp>
      <p:sp>
        <p:nvSpPr>
          <p:cNvPr id="5" name="Content Placeholder 4"/>
          <p:cNvSpPr>
            <a:spLocks noGrp="1"/>
          </p:cNvSpPr>
          <p:nvPr>
            <p:ph sz="half" idx="2"/>
          </p:nvPr>
        </p:nvSpPr>
        <p:spPr>
          <a:xfrm>
            <a:off x="4648200" y="1600200"/>
            <a:ext cx="4038600" cy="4724400"/>
          </a:xfrm>
        </p:spPr>
        <p:txBody>
          <a:bodyPr>
            <a:normAutofit/>
          </a:bodyPr>
          <a:lstStyle/>
          <a:p>
            <a:pPr algn="just"/>
            <a:r>
              <a:rPr lang="en-US" sz="2000" dirty="0" smtClean="0">
                <a:latin typeface="Times New Roman" pitchFamily="18" charset="0"/>
                <a:cs typeface="Times New Roman" pitchFamily="18" charset="0"/>
              </a:rPr>
              <a:t>The order of elements in dictionary is unpredictable. </a:t>
            </a:r>
          </a:p>
          <a:p>
            <a:pPr algn="just"/>
            <a:r>
              <a:rPr lang="en-US" sz="2000" dirty="0" smtClean="0">
                <a:latin typeface="Times New Roman" pitchFamily="18" charset="0"/>
                <a:cs typeface="Times New Roman" pitchFamily="18" charset="0"/>
              </a:rPr>
              <a:t>That is, in this example, don’t assume that </a:t>
            </a:r>
          </a:p>
          <a:p>
            <a:pPr algn="just"/>
            <a:r>
              <a:rPr lang="en-US" sz="2000" dirty="0" smtClean="0">
                <a:latin typeface="Times New Roman" pitchFamily="18" charset="0"/>
                <a:cs typeface="Times New Roman" pitchFamily="18" charset="0"/>
              </a:rPr>
              <a:t>'Tom': 3491 is first item, </a:t>
            </a:r>
          </a:p>
          <a:p>
            <a:pPr algn="just"/>
            <a:r>
              <a:rPr lang="en-US" sz="2000" dirty="0" smtClean="0">
                <a:latin typeface="Times New Roman" pitchFamily="18" charset="0"/>
                <a:cs typeface="Times New Roman" pitchFamily="18" charset="0"/>
              </a:rPr>
              <a:t>'Jerry': 8135 is second item etc. </a:t>
            </a:r>
          </a:p>
          <a:p>
            <a:pPr algn="just"/>
            <a:r>
              <a:rPr lang="en-US" sz="2000" dirty="0" smtClean="0">
                <a:latin typeface="Times New Roman" pitchFamily="18" charset="0"/>
                <a:cs typeface="Times New Roman" pitchFamily="18" charset="0"/>
              </a:rPr>
              <a:t>As dictionary members are not indexed over integers, the order of elements inside it may vary. However, using a </a:t>
            </a:r>
            <a:r>
              <a:rPr lang="en-US" sz="2000" b="1" i="1" dirty="0" smtClean="0">
                <a:solidFill>
                  <a:schemeClr val="accent2"/>
                </a:solidFill>
                <a:latin typeface="Times New Roman" pitchFamily="18" charset="0"/>
                <a:cs typeface="Times New Roman" pitchFamily="18" charset="0"/>
              </a:rPr>
              <a:t>key, we can extract its associated value as shown below</a:t>
            </a:r>
            <a:r>
              <a:rPr lang="en-US" sz="2000" i="1" dirty="0" smtClean="0">
                <a:latin typeface="Times New Roman" pitchFamily="18" charset="0"/>
                <a:cs typeface="Times New Roman" pitchFamily="18" charset="0"/>
              </a:rPr>
              <a:t> – </a:t>
            </a:r>
          </a:p>
          <a:p>
            <a:pPr algn="just"/>
            <a:r>
              <a:rPr lang="en-US" sz="2000" dirty="0" smtClean="0">
                <a:latin typeface="Times New Roman" pitchFamily="18" charset="0"/>
                <a:cs typeface="Times New Roman" pitchFamily="18" charset="0"/>
              </a:rPr>
              <a:t>&gt;&gt;&gt; print(</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['Jerry']) 8135 </a:t>
            </a:r>
          </a:p>
          <a:p>
            <a:endParaRPr lang="en-US" sz="2000" dirty="0"/>
          </a:p>
        </p:txBody>
      </p:sp>
      <p:sp>
        <p:nvSpPr>
          <p:cNvPr id="6" name="Date Placeholder 5"/>
          <p:cNvSpPr>
            <a:spLocks noGrp="1"/>
          </p:cNvSpPr>
          <p:nvPr>
            <p:ph type="dt" sz="half" idx="10"/>
          </p:nvPr>
        </p:nvSpPr>
        <p:spPr/>
        <p:txBody>
          <a:bodyPr/>
          <a:lstStyle/>
          <a:p>
            <a:fld id="{AD743785-E9E3-42FB-8041-7C8B29A4678D}" type="datetime1">
              <a:rPr lang="en-US" smtClean="0"/>
              <a:pPr/>
              <a:t>07-Jul-21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828800"/>
            <a:ext cx="8229600" cy="4495800"/>
          </a:xfrm>
        </p:spPr>
        <p:txBody>
          <a:bodyPr>
            <a:noAutofit/>
          </a:bodyPr>
          <a:lstStyle/>
          <a:p>
            <a:pPr algn="just"/>
            <a:r>
              <a:rPr lang="en-US" sz="2000" dirty="0" smtClean="0">
                <a:latin typeface="Times New Roman" pitchFamily="18" charset="0"/>
                <a:cs typeface="Times New Roman" pitchFamily="18" charset="0"/>
              </a:rPr>
              <a:t>Here, the key 'Jerry' maps with the value 8135, hence it doesn’t matter where exactly it is inside the dictionary.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a particular key is not there in the dictionary and if we try to access such key, then the </a:t>
            </a:r>
            <a:r>
              <a:rPr lang="en-US" sz="2000" b="1" i="1" dirty="0" err="1" smtClean="0">
                <a:solidFill>
                  <a:srgbClr val="FF0000"/>
                </a:solidFill>
                <a:latin typeface="Times New Roman" pitchFamily="18" charset="0"/>
                <a:cs typeface="Times New Roman" pitchFamily="18" charset="0"/>
              </a:rPr>
              <a:t>KeyError</a:t>
            </a:r>
            <a:r>
              <a:rPr lang="en-US" sz="2000" i="1" dirty="0" smtClean="0">
                <a:latin typeface="Times New Roman" pitchFamily="18" charset="0"/>
                <a:cs typeface="Times New Roman" pitchFamily="18" charset="0"/>
              </a:rPr>
              <a:t> is generated. </a:t>
            </a:r>
          </a:p>
          <a:p>
            <a:pPr algn="just"/>
            <a:endParaRPr lang="en-US" sz="2000" i="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print(</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['Mickey']) </a:t>
            </a:r>
          </a:p>
          <a:p>
            <a:pPr algn="just"/>
            <a:r>
              <a:rPr lang="en-US" sz="2000" b="1" dirty="0" err="1" smtClean="0">
                <a:solidFill>
                  <a:srgbClr val="FF0000"/>
                </a:solidFill>
                <a:latin typeface="Times New Roman" pitchFamily="18" charset="0"/>
                <a:cs typeface="Times New Roman" pitchFamily="18" charset="0"/>
              </a:rPr>
              <a:t>KeyError</a:t>
            </a:r>
            <a:r>
              <a:rPr lang="en-US" sz="2000" b="1" dirty="0" smtClean="0">
                <a:solidFill>
                  <a:srgbClr val="FF0000"/>
                </a:solidFill>
                <a:latin typeface="Times New Roman" pitchFamily="18" charset="0"/>
                <a:cs typeface="Times New Roman" pitchFamily="18" charset="0"/>
              </a:rPr>
              <a:t>: 'Mickey' </a:t>
            </a:r>
          </a:p>
          <a:p>
            <a:pPr algn="just">
              <a:buNone/>
            </a:pPr>
            <a:endParaRPr lang="en-US"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9BAFA7A-767A-4133-9620-F7AC546637E7}"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a:t>
            </a:r>
            <a:r>
              <a:rPr lang="en-US" sz="2400" b="1" i="1" dirty="0" err="1" smtClean="0">
                <a:solidFill>
                  <a:schemeClr val="accent5"/>
                </a:solidFill>
                <a:latin typeface="Times New Roman" pitchFamily="18" charset="0"/>
                <a:cs typeface="Times New Roman" pitchFamily="18" charset="0"/>
              </a:rPr>
              <a:t>len</a:t>
            </a:r>
            <a:r>
              <a:rPr lang="en-US" sz="2400" b="1" i="1" dirty="0" smtClean="0">
                <a:solidFill>
                  <a:schemeClr val="accent5"/>
                </a:solidFill>
                <a:latin typeface="Times New Roman" pitchFamily="18" charset="0"/>
                <a:cs typeface="Times New Roman" pitchFamily="18" charset="0"/>
              </a:rPr>
              <a:t>() function </a:t>
            </a:r>
            <a:r>
              <a:rPr lang="en-US" sz="2400" dirty="0" smtClean="0">
                <a:latin typeface="Times New Roman" pitchFamily="18" charset="0"/>
                <a:cs typeface="Times New Roman" pitchFamily="18" charset="0"/>
              </a:rPr>
              <a:t>on dictionary object gives the </a:t>
            </a:r>
            <a:r>
              <a:rPr lang="en-US" sz="2400" b="1" i="1" dirty="0" smtClean="0">
                <a:solidFill>
                  <a:schemeClr val="accent5"/>
                </a:solidFill>
                <a:latin typeface="Times New Roman" pitchFamily="18" charset="0"/>
                <a:cs typeface="Times New Roman" pitchFamily="18" charset="0"/>
              </a:rPr>
              <a:t>number of key-value pairs in that object</a:t>
            </a:r>
            <a:r>
              <a:rPr lang="en-US" sz="2400" b="1" i="1" dirty="0" smtClean="0">
                <a:latin typeface="Times New Roman" pitchFamily="18" charset="0"/>
                <a:cs typeface="Times New Roman" pitchFamily="18" charset="0"/>
              </a:rPr>
              <a:t>. </a:t>
            </a:r>
          </a:p>
          <a:p>
            <a:pPr algn="just"/>
            <a:endParaRPr lang="en-US" sz="2400" b="1" i="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&gt;&gt;&gt; print(</a:t>
            </a:r>
            <a:r>
              <a:rPr lang="en-US" sz="2400" dirty="0" err="1" smtClean="0">
                <a:latin typeface="Times New Roman" pitchFamily="18" charset="0"/>
                <a:cs typeface="Times New Roman" pitchFamily="18" charset="0"/>
              </a:rPr>
              <a:t>tel_dir</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{'Tom': 3491, 'Jerry': 8135, 'Donald': 4793}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&gt;&gt;&gt; </a:t>
            </a:r>
            <a:r>
              <a:rPr lang="en-US" sz="2400" dirty="0" err="1" smtClean="0">
                <a:latin typeface="Times New Roman" pitchFamily="18" charset="0"/>
                <a:cs typeface="Times New Roman" pitchFamily="18" charset="0"/>
              </a:rPr>
              <a:t>len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tel_dir</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3 </a:t>
            </a:r>
          </a:p>
          <a:p>
            <a:endParaRPr lang="en-US" sz="2400" dirty="0"/>
          </a:p>
        </p:txBody>
      </p:sp>
      <p:sp>
        <p:nvSpPr>
          <p:cNvPr id="4" name="Date Placeholder 3"/>
          <p:cNvSpPr>
            <a:spLocks noGrp="1"/>
          </p:cNvSpPr>
          <p:nvPr>
            <p:ph type="dt" sz="half" idx="10"/>
          </p:nvPr>
        </p:nvSpPr>
        <p:spPr/>
        <p:txBody>
          <a:bodyPr/>
          <a:lstStyle/>
          <a:p>
            <a:fld id="{2603C3AF-D8D8-40EF-937F-AFE01BE92123}"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algn="just"/>
            <a:r>
              <a:rPr lang="en-US" sz="2000" dirty="0" smtClean="0">
                <a:latin typeface="Times New Roman" pitchFamily="18" charset="0"/>
                <a:cs typeface="Times New Roman" pitchFamily="18" charset="0"/>
              </a:rPr>
              <a:t>Delete all items by using </a:t>
            </a:r>
            <a:r>
              <a:rPr lang="en-US" sz="2000" b="1" dirty="0" smtClean="0">
                <a:solidFill>
                  <a:schemeClr val="tx2">
                    <a:lumMod val="60000"/>
                    <a:lumOff val="40000"/>
                  </a:schemeClr>
                </a:solidFill>
                <a:latin typeface="Times New Roman" pitchFamily="18" charset="0"/>
                <a:cs typeface="Times New Roman" pitchFamily="18" charset="0"/>
              </a:rPr>
              <a:t>clear()</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delete all keys and values from a dictionary, </a:t>
            </a:r>
          </a:p>
          <a:p>
            <a:pPr lvl="1" algn="just"/>
            <a:r>
              <a:rPr lang="en-US" sz="2000" b="1" dirty="0" smtClean="0">
                <a:solidFill>
                  <a:schemeClr val="accent5"/>
                </a:solidFill>
                <a:latin typeface="Times New Roman" pitchFamily="18" charset="0"/>
                <a:cs typeface="Times New Roman" pitchFamily="18" charset="0"/>
              </a:rPr>
              <a:t>use clear() or </a:t>
            </a:r>
          </a:p>
          <a:p>
            <a:pPr lvl="1" algn="just"/>
            <a:r>
              <a:rPr lang="en-US" sz="2000" b="1" dirty="0" smtClean="0">
                <a:solidFill>
                  <a:schemeClr val="accent2"/>
                </a:solidFill>
                <a:latin typeface="Times New Roman" pitchFamily="18" charset="0"/>
                <a:cs typeface="Times New Roman" pitchFamily="18" charset="0"/>
              </a:rPr>
              <a:t>just reassign an empty dictionary ({}) to the name:</a:t>
            </a:r>
          </a:p>
          <a:p>
            <a:pPr algn="just"/>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r>
              <a:rPr lang="en-US" sz="2000" b="1" dirty="0" smtClean="0">
                <a:solidFill>
                  <a:schemeClr val="accent5"/>
                </a:solidFill>
                <a:latin typeface="Times New Roman" pitchFamily="18" charset="0"/>
                <a:cs typeface="Times New Roman" pitchFamily="18" charset="0"/>
              </a:rPr>
              <a:t>&gt;&gt;&gt; </a:t>
            </a:r>
            <a:r>
              <a:rPr lang="en-US" sz="2000" b="1" dirty="0" err="1" smtClean="0">
                <a:solidFill>
                  <a:schemeClr val="accent5"/>
                </a:solidFill>
                <a:latin typeface="Times New Roman" pitchFamily="18" charset="0"/>
                <a:cs typeface="Times New Roman" pitchFamily="18" charset="0"/>
              </a:rPr>
              <a:t>pythons.clear</a:t>
            </a:r>
            <a:r>
              <a:rPr lang="en-US" sz="2000" b="1" dirty="0" smtClean="0">
                <a:solidFill>
                  <a:schemeClr val="accent5"/>
                </a:solidFill>
                <a:latin typeface="Times New Roman" pitchFamily="18" charset="0"/>
                <a:cs typeface="Times New Roman" pitchFamily="18" charset="0"/>
              </a:rPr>
              <a:t>()</a:t>
            </a:r>
          </a:p>
          <a:p>
            <a:pPr algn="just"/>
            <a:r>
              <a:rPr lang="en-US" sz="2000" b="1" dirty="0" smtClean="0">
                <a:solidFill>
                  <a:schemeClr val="accent5"/>
                </a:solidFill>
                <a:latin typeface="Times New Roman" pitchFamily="18" charset="0"/>
                <a:cs typeface="Times New Roman" pitchFamily="18" charset="0"/>
              </a:rPr>
              <a:t>&gt;&gt;&gt; pythons</a:t>
            </a:r>
          </a:p>
          <a:p>
            <a:pPr algn="just"/>
            <a:r>
              <a:rPr lang="en-US" sz="2000" dirty="0" smtClean="0">
                <a:solidFill>
                  <a:schemeClr val="accent5"/>
                </a:solidFill>
                <a:latin typeface="Times New Roman" pitchFamily="18" charset="0"/>
                <a:cs typeface="Times New Roman" pitchFamily="18" charset="0"/>
              </a:rPr>
              <a:t>{}</a:t>
            </a:r>
          </a:p>
          <a:p>
            <a:pPr algn="just"/>
            <a:endParaRPr lang="en-US" sz="2000" b="1"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r>
              <a:rPr lang="en-US" sz="2000" b="1" dirty="0" smtClean="0">
                <a:solidFill>
                  <a:schemeClr val="accent2"/>
                </a:solidFill>
                <a:latin typeface="Times New Roman" pitchFamily="18" charset="0"/>
                <a:cs typeface="Times New Roman" pitchFamily="18" charset="0"/>
              </a:rPr>
              <a:t>&gt;&gt;&gt; pythons = {}</a:t>
            </a:r>
          </a:p>
          <a:p>
            <a:pPr algn="just"/>
            <a:r>
              <a:rPr lang="en-US" sz="2000" b="1" dirty="0" smtClean="0">
                <a:solidFill>
                  <a:schemeClr val="accent2"/>
                </a:solidFill>
                <a:latin typeface="Times New Roman" pitchFamily="18" charset="0"/>
                <a:cs typeface="Times New Roman" pitchFamily="18" charset="0"/>
              </a:rPr>
              <a:t>&gt;&gt;&gt; pythons</a:t>
            </a:r>
          </a:p>
          <a:p>
            <a:pPr algn="just"/>
            <a:r>
              <a:rPr lang="en-US" sz="2000" dirty="0" smtClean="0">
                <a:solidFill>
                  <a:schemeClr val="accent2"/>
                </a:solidFill>
                <a:latin typeface="Times New Roman" pitchFamily="18" charset="0"/>
                <a:cs typeface="Times New Roman" pitchFamily="18" charset="0"/>
              </a:rPr>
              <a:t>{}</a:t>
            </a:r>
            <a:endParaRPr lang="en-US" sz="2000" dirty="0">
              <a:solidFill>
                <a:schemeClr val="accent2"/>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89AC041-0A33-4179-BBBD-EE7CF2B391C7}"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i="1" dirty="0" smtClean="0">
                <a:solidFill>
                  <a:schemeClr val="accent2">
                    <a:lumMod val="75000"/>
                  </a:schemeClr>
                </a:solidFill>
                <a:latin typeface="Times New Roman" pitchFamily="18" charset="0"/>
                <a:cs typeface="Times New Roman" pitchFamily="18" charset="0"/>
              </a:rPr>
              <a:t>in</a:t>
            </a:r>
            <a:r>
              <a:rPr lang="en-US" dirty="0" smtClean="0">
                <a:solidFill>
                  <a:schemeClr val="accent2">
                    <a:lumMod val="75000"/>
                  </a:schemeClr>
                </a:solidFill>
                <a:latin typeface="Times New Roman" pitchFamily="18" charset="0"/>
                <a:cs typeface="Times New Roman" pitchFamily="18" charset="0"/>
              </a:rPr>
              <a:t> operator </a:t>
            </a:r>
            <a:endParaRPr lang="en-US"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76200" y="1371600"/>
            <a:ext cx="4648200" cy="4953000"/>
          </a:xfrm>
        </p:spPr>
        <p:txBody>
          <a:bodyPr>
            <a:normAutofit/>
          </a:bodyPr>
          <a:lstStyle/>
          <a:p>
            <a:pPr algn="just"/>
            <a:r>
              <a:rPr lang="en-US" sz="2000" dirty="0" smtClean="0">
                <a:latin typeface="Times New Roman" pitchFamily="18" charset="0"/>
                <a:cs typeface="Times New Roman" pitchFamily="18" charset="0"/>
              </a:rPr>
              <a:t>The </a:t>
            </a:r>
            <a:r>
              <a:rPr lang="en-US" sz="2000" b="1" i="1" dirty="0" smtClean="0">
                <a:solidFill>
                  <a:schemeClr val="accent2">
                    <a:lumMod val="75000"/>
                  </a:schemeClr>
                </a:solidFill>
                <a:latin typeface="Times New Roman" pitchFamily="18" charset="0"/>
                <a:cs typeface="Times New Roman" pitchFamily="18" charset="0"/>
              </a:rPr>
              <a:t>in operator </a:t>
            </a:r>
            <a:r>
              <a:rPr lang="en-US" sz="2000" dirty="0" smtClean="0">
                <a:latin typeface="Times New Roman" pitchFamily="18" charset="0"/>
                <a:cs typeface="Times New Roman" pitchFamily="18" charset="0"/>
              </a:rPr>
              <a:t>can be used to check whether any </a:t>
            </a:r>
            <a:r>
              <a:rPr lang="en-US" sz="2000" b="1" dirty="0" smtClean="0">
                <a:solidFill>
                  <a:schemeClr val="accent4">
                    <a:lumMod val="75000"/>
                  </a:schemeClr>
                </a:solidFill>
                <a:latin typeface="Times New Roman" pitchFamily="18" charset="0"/>
                <a:cs typeface="Times New Roman" pitchFamily="18" charset="0"/>
              </a:rPr>
              <a:t>key (not value) </a:t>
            </a:r>
            <a:r>
              <a:rPr lang="en-US" sz="2000" dirty="0" smtClean="0">
                <a:latin typeface="Times New Roman" pitchFamily="18" charset="0"/>
                <a:cs typeface="Times New Roman" pitchFamily="18" charset="0"/>
              </a:rPr>
              <a:t>appears in the dictionary object. </a:t>
            </a:r>
          </a:p>
          <a:p>
            <a:pPr algn="just">
              <a:buNone/>
            </a:pPr>
            <a:endParaRPr lang="en-US" sz="2000" b="1" i="1"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&gt;&gt;&gt; 'Mickey' in </a:t>
            </a:r>
            <a:r>
              <a:rPr lang="en-US" sz="2000" dirty="0" err="1" smtClean="0">
                <a:solidFill>
                  <a:srgbClr val="FF0000"/>
                </a:solidFill>
                <a:latin typeface="Times New Roman" pitchFamily="18" charset="0"/>
                <a:cs typeface="Times New Roman" pitchFamily="18" charset="0"/>
              </a:rPr>
              <a:t>tel_dir</a:t>
            </a:r>
            <a:r>
              <a:rPr lang="en-US" sz="2000" dirty="0" smtClean="0">
                <a:solidFill>
                  <a:srgbClr val="FF0000"/>
                </a:solidFill>
                <a:latin typeface="Times New Roman" pitchFamily="18" charset="0"/>
                <a:cs typeface="Times New Roman" pitchFamily="18" charset="0"/>
              </a:rPr>
              <a:t> #output is False </a:t>
            </a:r>
          </a:p>
          <a:p>
            <a:pPr algn="just"/>
            <a:r>
              <a:rPr lang="en-US" sz="2000" dirty="0" smtClean="0">
                <a:solidFill>
                  <a:srgbClr val="FF0000"/>
                </a:solidFill>
                <a:latin typeface="Times New Roman" pitchFamily="18" charset="0"/>
                <a:cs typeface="Times New Roman" pitchFamily="18" charset="0"/>
              </a:rPr>
              <a:t>&gt;&gt;&gt; 'Jerry' in </a:t>
            </a:r>
            <a:r>
              <a:rPr lang="en-US" sz="2000" dirty="0" err="1" smtClean="0">
                <a:solidFill>
                  <a:srgbClr val="FF0000"/>
                </a:solidFill>
                <a:latin typeface="Times New Roman" pitchFamily="18" charset="0"/>
                <a:cs typeface="Times New Roman" pitchFamily="18" charset="0"/>
              </a:rPr>
              <a:t>tel_dir</a:t>
            </a:r>
            <a:r>
              <a:rPr lang="en-US" sz="2000" dirty="0" smtClean="0">
                <a:solidFill>
                  <a:srgbClr val="FF0000"/>
                </a:solidFill>
                <a:latin typeface="Times New Roman" pitchFamily="18" charset="0"/>
                <a:cs typeface="Times New Roman" pitchFamily="18" charset="0"/>
              </a:rPr>
              <a:t> #output is True </a:t>
            </a:r>
          </a:p>
          <a:p>
            <a:pPr algn="just"/>
            <a:r>
              <a:rPr lang="en-US" sz="2000" dirty="0" smtClean="0">
                <a:solidFill>
                  <a:srgbClr val="FF0000"/>
                </a:solidFill>
                <a:latin typeface="Times New Roman" pitchFamily="18" charset="0"/>
                <a:cs typeface="Times New Roman" pitchFamily="18" charset="0"/>
              </a:rPr>
              <a:t>&gt;&gt;&gt; 3491 in </a:t>
            </a:r>
            <a:r>
              <a:rPr lang="en-US" sz="2000" dirty="0" err="1" smtClean="0">
                <a:solidFill>
                  <a:srgbClr val="FF0000"/>
                </a:solidFill>
                <a:latin typeface="Times New Roman" pitchFamily="18" charset="0"/>
                <a:cs typeface="Times New Roman" pitchFamily="18" charset="0"/>
              </a:rPr>
              <a:t>tel_dir</a:t>
            </a:r>
            <a:r>
              <a:rPr lang="en-US" sz="2000" dirty="0" smtClean="0">
                <a:solidFill>
                  <a:srgbClr val="FF0000"/>
                </a:solidFill>
                <a:latin typeface="Times New Roman" pitchFamily="18" charset="0"/>
                <a:cs typeface="Times New Roman" pitchFamily="18" charset="0"/>
              </a:rPr>
              <a:t> #output is False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We observe from above example that the value 3491 is associated with the key 'Tom' in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 </a:t>
            </a: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the </a:t>
            </a:r>
            <a:r>
              <a:rPr lang="en-US" sz="2000" b="1" i="1" dirty="0" smtClean="0">
                <a:latin typeface="Times New Roman" pitchFamily="18" charset="0"/>
                <a:cs typeface="Times New Roman" pitchFamily="18" charset="0"/>
              </a:rPr>
              <a:t>in operator </a:t>
            </a:r>
            <a:r>
              <a:rPr lang="en-US" sz="2000" dirty="0" smtClean="0">
                <a:latin typeface="Times New Roman" pitchFamily="18" charset="0"/>
                <a:cs typeface="Times New Roman" pitchFamily="18" charset="0"/>
              </a:rPr>
              <a:t>returns False</a:t>
            </a:r>
            <a:r>
              <a:rPr lang="en-US" sz="2000" b="1" i="1" dirty="0" smtClean="0">
                <a:latin typeface="Times New Roman" pitchFamily="18" charset="0"/>
                <a:cs typeface="Times New Roman" pitchFamily="18" charset="0"/>
              </a:rPr>
              <a:t>. </a:t>
            </a:r>
          </a:p>
          <a:p>
            <a:pPr algn="just"/>
            <a:endParaRPr lang="en-US" sz="2000" b="1" i="1" dirty="0" smtClean="0">
              <a:latin typeface="Times New Roman" pitchFamily="18" charset="0"/>
              <a:cs typeface="Times New Roman" pitchFamily="18" charset="0"/>
            </a:endParaRPr>
          </a:p>
        </p:txBody>
      </p:sp>
      <p:sp>
        <p:nvSpPr>
          <p:cNvPr id="7" name="Content Placeholder 6"/>
          <p:cNvSpPr>
            <a:spLocks noGrp="1"/>
          </p:cNvSpPr>
          <p:nvPr>
            <p:ph sz="half" idx="2"/>
          </p:nvPr>
        </p:nvSpPr>
        <p:spPr>
          <a:xfrm>
            <a:off x="4648200" y="1371600"/>
            <a:ext cx="4038600" cy="4754563"/>
          </a:xfrm>
        </p:spPr>
        <p:txBody>
          <a:bodyPr>
            <a:normAutofit/>
          </a:bodyPr>
          <a:lstStyle/>
          <a:p>
            <a:pPr algn="just"/>
            <a:r>
              <a:rPr lang="en-US" sz="2000" dirty="0" smtClean="0">
                <a:latin typeface="Times New Roman" pitchFamily="18" charset="0"/>
                <a:cs typeface="Times New Roman" pitchFamily="18" charset="0"/>
              </a:rPr>
              <a:t>The dictionary object has a method </a:t>
            </a:r>
            <a:r>
              <a:rPr lang="en-US" sz="2000" b="1" dirty="0" smtClean="0">
                <a:solidFill>
                  <a:schemeClr val="accent4">
                    <a:lumMod val="75000"/>
                  </a:schemeClr>
                </a:solidFill>
                <a:latin typeface="Times New Roman" pitchFamily="18" charset="0"/>
                <a:cs typeface="Times New Roman" pitchFamily="18" charset="0"/>
              </a:rPr>
              <a:t>values()</a:t>
            </a:r>
            <a:r>
              <a:rPr lang="en-US" sz="2000" dirty="0" smtClean="0">
                <a:latin typeface="Times New Roman" pitchFamily="18" charset="0"/>
                <a:cs typeface="Times New Roman" pitchFamily="18" charset="0"/>
              </a:rPr>
              <a:t> which will return a list of all the values associated with keys within a dictionary.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we would like to check whether a particular value exist in a dictionary, we can make use of it as shown below – </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&gt;&gt;&gt; </a:t>
            </a:r>
            <a:r>
              <a:rPr lang="en-US" sz="2000" b="1" dirty="0" smtClean="0">
                <a:solidFill>
                  <a:schemeClr val="accent2">
                    <a:lumMod val="50000"/>
                  </a:schemeClr>
                </a:solidFill>
                <a:latin typeface="Times New Roman" pitchFamily="18" charset="0"/>
                <a:cs typeface="Times New Roman" pitchFamily="18" charset="0"/>
              </a:rPr>
              <a:t>3491 in </a:t>
            </a:r>
            <a:r>
              <a:rPr lang="en-US" sz="2000" b="1" dirty="0" err="1" smtClean="0">
                <a:solidFill>
                  <a:schemeClr val="accent2">
                    <a:lumMod val="50000"/>
                  </a:schemeClr>
                </a:solidFill>
                <a:latin typeface="Times New Roman" pitchFamily="18" charset="0"/>
                <a:cs typeface="Times New Roman" pitchFamily="18" charset="0"/>
              </a:rPr>
              <a:t>tel_dir.values</a:t>
            </a:r>
            <a:r>
              <a:rPr lang="en-US" sz="2000" b="1" dirty="0" smtClean="0">
                <a:solidFill>
                  <a:schemeClr val="accent2">
                    <a:lumMod val="50000"/>
                  </a:schemeClr>
                </a:solidFill>
                <a:latin typeface="Times New Roman" pitchFamily="18" charset="0"/>
                <a:cs typeface="Times New Roman" pitchFamily="18" charset="0"/>
              </a:rPr>
              <a:t>() #output is True </a:t>
            </a:r>
          </a:p>
          <a:p>
            <a:endParaRPr lang="en-US"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181600"/>
          </a:xfrm>
        </p:spPr>
        <p:txBody>
          <a:bodyPr>
            <a:normAutofit/>
          </a:bodyPr>
          <a:lstStyle/>
          <a:p>
            <a:pPr algn="just"/>
            <a:r>
              <a:rPr lang="en-US" sz="2000" b="1" dirty="0" smtClean="0">
                <a:solidFill>
                  <a:srgbClr val="002060"/>
                </a:solidFill>
                <a:latin typeface="Times New Roman" pitchFamily="18" charset="0"/>
                <a:cs typeface="Times New Roman" pitchFamily="18" charset="0"/>
              </a:rPr>
              <a:t>The in operator behaves differently in case of lists and dictionaries as explained hereunder– </a:t>
            </a:r>
          </a:p>
          <a:p>
            <a:pPr algn="just"/>
            <a:endParaRPr lang="en-US" sz="2000" dirty="0" smtClean="0">
              <a:latin typeface="Times New Roman" pitchFamily="18" charset="0"/>
              <a:cs typeface="Times New Roman" pitchFamily="18" charset="0"/>
            </a:endParaRPr>
          </a:p>
          <a:p>
            <a:pPr marL="457200" indent="-457200" algn="just">
              <a:buFont typeface="+mj-lt"/>
              <a:buAutoNum type="arabicPeriod"/>
            </a:pPr>
            <a:r>
              <a:rPr lang="en-US" sz="2000" dirty="0" smtClean="0">
                <a:latin typeface="Times New Roman" pitchFamily="18" charset="0"/>
                <a:cs typeface="Times New Roman" pitchFamily="18" charset="0"/>
              </a:rPr>
              <a:t>When in operator is used to search a value in a list, then linear search algorithm is used internally. </a:t>
            </a:r>
          </a:p>
          <a:p>
            <a:pPr algn="just"/>
            <a:r>
              <a:rPr lang="en-US" sz="2000" dirty="0" smtClean="0">
                <a:latin typeface="Times New Roman" pitchFamily="18" charset="0"/>
                <a:cs typeface="Times New Roman" pitchFamily="18" charset="0"/>
              </a:rPr>
              <a:t>That is, each element in the list is checked one by one sequentially. </a:t>
            </a:r>
          </a:p>
          <a:p>
            <a:pPr algn="just"/>
            <a:r>
              <a:rPr lang="en-US" sz="2000" dirty="0" smtClean="0">
                <a:latin typeface="Times New Roman" pitchFamily="18" charset="0"/>
                <a:cs typeface="Times New Roman" pitchFamily="18" charset="0"/>
              </a:rPr>
              <a:t>This is considered to be expensive in the view of total time taken to process. </a:t>
            </a:r>
          </a:p>
          <a:p>
            <a:pPr algn="just"/>
            <a:r>
              <a:rPr lang="en-US" sz="2000" dirty="0" smtClean="0">
                <a:latin typeface="Times New Roman" pitchFamily="18" charset="0"/>
                <a:cs typeface="Times New Roman" pitchFamily="18" charset="0"/>
              </a:rPr>
              <a:t>Because, if there are 1000 items in the list, and if the element in the list which we are search for is in the last position (or if it does not exists), then before yielding result of search (True or False), we would have done 1000 comparisons. </a:t>
            </a:r>
          </a:p>
          <a:p>
            <a:pPr algn="just"/>
            <a:r>
              <a:rPr lang="en-US" sz="2000" dirty="0" smtClean="0">
                <a:latin typeface="Times New Roman" pitchFamily="18" charset="0"/>
                <a:cs typeface="Times New Roman" pitchFamily="18" charset="0"/>
              </a:rPr>
              <a:t>In other words, linear search requires n number of comparisons for the input size of n elements. </a:t>
            </a:r>
          </a:p>
          <a:p>
            <a:pPr algn="just"/>
            <a:r>
              <a:rPr lang="en-US" sz="2000" dirty="0" smtClean="0">
                <a:latin typeface="Times New Roman" pitchFamily="18" charset="0"/>
                <a:cs typeface="Times New Roman" pitchFamily="18" charset="0"/>
              </a:rPr>
              <a:t>Time complexity of the linear search algorithm is O(n). </a:t>
            </a:r>
          </a:p>
          <a:p>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200" dirty="0" smtClean="0">
                <a:latin typeface="Times New Roman" pitchFamily="18" charset="0"/>
                <a:cs typeface="Times New Roman" pitchFamily="18" charset="0"/>
              </a:rPr>
              <a:t>2. The keys in dictionaries of Python are basically </a:t>
            </a:r>
            <a:r>
              <a:rPr lang="en-US" sz="2200" dirty="0" err="1" smtClean="0">
                <a:latin typeface="Times New Roman" pitchFamily="18" charset="0"/>
                <a:cs typeface="Times New Roman" pitchFamily="18" charset="0"/>
              </a:rPr>
              <a:t>hashable</a:t>
            </a:r>
            <a:r>
              <a:rPr lang="en-US" sz="2200" dirty="0" smtClean="0">
                <a:latin typeface="Times New Roman" pitchFamily="18" charset="0"/>
                <a:cs typeface="Times New Roman" pitchFamily="18" charset="0"/>
              </a:rPr>
              <a:t> elements.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concept of hashing is applied to store (or maintain) the keys of dictionaries.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Normally hashing techniques have the time complexity as </a:t>
            </a:r>
            <a:r>
              <a:rPr lang="en-US" sz="2200" b="1" dirty="0" smtClean="0">
                <a:solidFill>
                  <a:srgbClr val="002060"/>
                </a:solidFill>
                <a:latin typeface="Times New Roman" pitchFamily="18" charset="0"/>
                <a:cs typeface="Times New Roman" pitchFamily="18" charset="0"/>
              </a:rPr>
              <a:t>O(log n)</a:t>
            </a:r>
            <a:r>
              <a:rPr lang="en-US" sz="2200" dirty="0" smtClean="0">
                <a:latin typeface="Times New Roman" pitchFamily="18" charset="0"/>
                <a:cs typeface="Times New Roman" pitchFamily="18" charset="0"/>
              </a:rPr>
              <a:t> for basic operations like insertion, deletion and searching.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Hence, the in operator applied on keys of dictionaries works better compared to that on lists. </a:t>
            </a:r>
          </a:p>
          <a:p>
            <a:pPr>
              <a:buNone/>
            </a:pPr>
            <a:endParaRPr lang="en-US" dirty="0"/>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sz="3600" b="1" dirty="0" smtClean="0">
                <a:latin typeface="Times New Roman" pitchFamily="18" charset="0"/>
                <a:cs typeface="Times New Roman" pitchFamily="18" charset="0"/>
              </a:rPr>
              <a:t>Dictionary as a Collection of Counters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pPr algn="just"/>
            <a:r>
              <a:rPr lang="en-US" sz="2400" dirty="0" smtClean="0">
                <a:latin typeface="Times New Roman" pitchFamily="18" charset="0"/>
                <a:cs typeface="Times New Roman" pitchFamily="18" charset="0"/>
              </a:rPr>
              <a:t>Assume that we need to count the frequency of alphabets in a given string. There are different methods to do it – </a:t>
            </a:r>
          </a:p>
          <a:p>
            <a:pPr algn="just"/>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b="1" dirty="0" smtClean="0">
                <a:solidFill>
                  <a:schemeClr val="accent2"/>
                </a:solidFill>
                <a:latin typeface="Times New Roman" pitchFamily="18" charset="0"/>
                <a:cs typeface="Times New Roman" pitchFamily="18" charset="0"/>
              </a:rPr>
              <a:t>Create 26 variables to represent each alphabet. </a:t>
            </a:r>
          </a:p>
          <a:p>
            <a:pPr marL="457200" indent="-457200" algn="just">
              <a:buNone/>
            </a:pPr>
            <a:r>
              <a:rPr lang="en-US" sz="2400" b="1" dirty="0" smtClean="0">
                <a:solidFill>
                  <a:schemeClr val="accent2"/>
                </a:solidFill>
                <a:latin typeface="Times New Roman" pitchFamily="18" charset="0"/>
                <a:cs typeface="Times New Roman" pitchFamily="18" charset="0"/>
              </a:rPr>
              <a:t>	Traverse the given string and increment the corresponding counter when an alphabet is found. </a:t>
            </a:r>
          </a:p>
          <a:p>
            <a:pPr marL="457200" indent="-457200" algn="just">
              <a:buNone/>
            </a:pPr>
            <a:endParaRPr lang="en-US" sz="2400" dirty="0" smtClean="0">
              <a:latin typeface="Times New Roman" pitchFamily="18" charset="0"/>
              <a:cs typeface="Times New Roman" pitchFamily="18" charset="0"/>
            </a:endParaRPr>
          </a:p>
          <a:p>
            <a:pPr marL="457200" indent="-457200" algn="just">
              <a:buAutoNum type="arabicPeriod" startAt="2"/>
            </a:pPr>
            <a:r>
              <a:rPr lang="en-US" sz="2400" b="1" dirty="0" smtClean="0">
                <a:solidFill>
                  <a:schemeClr val="accent5">
                    <a:lumMod val="50000"/>
                  </a:schemeClr>
                </a:solidFill>
                <a:latin typeface="Times New Roman" pitchFamily="18" charset="0"/>
                <a:cs typeface="Times New Roman" pitchFamily="18" charset="0"/>
              </a:rPr>
              <a:t>Create a list with 26 elements (all are zero in the beginning) representing alphabets. </a:t>
            </a:r>
          </a:p>
          <a:p>
            <a:pPr marL="457200" indent="-457200" algn="just">
              <a:buNone/>
            </a:pPr>
            <a:r>
              <a:rPr lang="en-US" sz="2400" b="1" dirty="0" smtClean="0">
                <a:solidFill>
                  <a:schemeClr val="accent5">
                    <a:lumMod val="50000"/>
                  </a:schemeClr>
                </a:solidFill>
                <a:latin typeface="Times New Roman" pitchFamily="18" charset="0"/>
                <a:cs typeface="Times New Roman" pitchFamily="18" charset="0"/>
              </a:rPr>
              <a:t>	Traverse the given string and increment corresponding indexed position in the list when an alphabet is found. </a:t>
            </a:r>
          </a:p>
          <a:p>
            <a:pPr marL="457200" indent="-457200" algn="just">
              <a:buFont typeface="+mj-lt"/>
              <a:buAutoNum type="arabicPeriod"/>
            </a:pPr>
            <a:endParaRPr lang="en-US" sz="2400" dirty="0" smtClean="0">
              <a:latin typeface="Times New Roman" pitchFamily="18" charset="0"/>
              <a:cs typeface="Times New Roman" pitchFamily="18" charset="0"/>
            </a:endParaRPr>
          </a:p>
          <a:p>
            <a:pPr marL="457200" indent="-457200" algn="just">
              <a:buAutoNum type="arabicPeriod" startAt="3"/>
            </a:pPr>
            <a:r>
              <a:rPr lang="en-US" sz="2400" b="1" dirty="0" smtClean="0">
                <a:solidFill>
                  <a:schemeClr val="accent4">
                    <a:lumMod val="75000"/>
                  </a:schemeClr>
                </a:solidFill>
                <a:latin typeface="Times New Roman" pitchFamily="18" charset="0"/>
                <a:cs typeface="Times New Roman" pitchFamily="18" charset="0"/>
              </a:rPr>
              <a:t>Create a dictionary with characters as keys and counters as values. </a:t>
            </a:r>
          </a:p>
          <a:p>
            <a:pPr marL="457200" indent="-457200" algn="just">
              <a:buNone/>
            </a:pPr>
            <a:r>
              <a:rPr lang="en-US" sz="2400" b="1" dirty="0" smtClean="0">
                <a:solidFill>
                  <a:schemeClr val="accent4">
                    <a:lumMod val="75000"/>
                  </a:schemeClr>
                </a:solidFill>
                <a:latin typeface="Times New Roman" pitchFamily="18" charset="0"/>
                <a:cs typeface="Times New Roman" pitchFamily="18" charset="0"/>
              </a:rPr>
              <a:t>	When we find a character for the first time, we add the item to dictionary. </a:t>
            </a:r>
          </a:p>
          <a:p>
            <a:pPr marL="457200" indent="-457200" algn="just">
              <a:buNone/>
            </a:pPr>
            <a:r>
              <a:rPr lang="en-US" sz="2400" b="1" dirty="0" smtClean="0">
                <a:solidFill>
                  <a:schemeClr val="accent4">
                    <a:lumMod val="75000"/>
                  </a:schemeClr>
                </a:solidFill>
                <a:latin typeface="Times New Roman" pitchFamily="18" charset="0"/>
                <a:cs typeface="Times New Roman" pitchFamily="18" charset="0"/>
              </a:rPr>
              <a:t>	Next time onwards, we increment the value of existing item. </a:t>
            </a:r>
          </a:p>
          <a:p>
            <a:pPr marL="457200" indent="-457200" algn="just"/>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Each of the above methods will perform same task, but the logic of implementation will be different. </a:t>
            </a:r>
            <a:endParaRPr lang="en-US" sz="2400" b="1" dirty="0" smtClean="0">
              <a:solidFill>
                <a:schemeClr val="accent4">
                  <a:lumMod val="75000"/>
                </a:schemeClr>
              </a:solidFill>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latin typeface="Times New Roman" pitchFamily="18" charset="0"/>
                <a:cs typeface="Times New Roman" pitchFamily="18" charset="0"/>
              </a:rPr>
              <a:t>Implementation using dictionary </a:t>
            </a:r>
            <a:endParaRPr lang="en-US" b="1" dirty="0">
              <a:solidFill>
                <a:schemeClr val="accent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s=input("Enter a string:") 	</a:t>
            </a:r>
            <a:r>
              <a:rPr lang="en-US" sz="2000" dirty="0" smtClean="0">
                <a:solidFill>
                  <a:srgbClr val="00B050"/>
                </a:solidFill>
                <a:latin typeface="Times New Roman" pitchFamily="18" charset="0"/>
                <a:cs typeface="Times New Roman" pitchFamily="18" charset="0"/>
              </a:rPr>
              <a:t>#read a string </a:t>
            </a:r>
          </a:p>
          <a:p>
            <a:r>
              <a:rPr lang="en-US" sz="2000" dirty="0" smtClean="0">
                <a:latin typeface="Times New Roman" pitchFamily="18" charset="0"/>
                <a:cs typeface="Times New Roman" pitchFamily="18" charset="0"/>
              </a:rPr>
              <a:t>d=</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 			</a:t>
            </a:r>
            <a:r>
              <a:rPr lang="en-US" sz="2000" dirty="0" smtClean="0">
                <a:solidFill>
                  <a:srgbClr val="00B050"/>
                </a:solidFill>
                <a:latin typeface="Times New Roman" pitchFamily="18" charset="0"/>
                <a:cs typeface="Times New Roman" pitchFamily="18" charset="0"/>
              </a:rPr>
              <a:t>#create empty dictionary </a:t>
            </a:r>
          </a:p>
          <a:p>
            <a:r>
              <a:rPr lang="en-US" sz="2000" dirty="0" smtClean="0">
                <a:latin typeface="Times New Roman" pitchFamily="18" charset="0"/>
                <a:cs typeface="Times New Roman" pitchFamily="18" charset="0"/>
              </a:rPr>
              <a:t>for </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 in s: 			</a:t>
            </a:r>
            <a:r>
              <a:rPr lang="en-US" sz="2000" dirty="0" smtClean="0">
                <a:solidFill>
                  <a:srgbClr val="00B050"/>
                </a:solidFill>
                <a:latin typeface="Times New Roman" pitchFamily="18" charset="0"/>
                <a:cs typeface="Times New Roman" pitchFamily="18" charset="0"/>
              </a:rPr>
              <a:t>#traverse through string if </a:t>
            </a:r>
            <a:r>
              <a:rPr lang="en-US" sz="2000" dirty="0" err="1" smtClean="0">
                <a:solidFill>
                  <a:srgbClr val="00B050"/>
                </a:solidFill>
                <a:latin typeface="Times New Roman" pitchFamily="18" charset="0"/>
                <a:cs typeface="Times New Roman" pitchFamily="18" charset="0"/>
              </a:rPr>
              <a:t>ch</a:t>
            </a:r>
            <a:r>
              <a:rPr lang="en-US" sz="2000" dirty="0" smtClean="0">
                <a:solidFill>
                  <a:srgbClr val="00B050"/>
                </a:solidFill>
                <a:latin typeface="Times New Roman" pitchFamily="18" charset="0"/>
                <a:cs typeface="Times New Roman" pitchFamily="18" charset="0"/>
              </a:rPr>
              <a:t> not in d: 	#if new character found </a:t>
            </a:r>
          </a:p>
          <a:p>
            <a:r>
              <a:rPr lang="en-US" sz="2000" dirty="0" smtClean="0">
                <a:latin typeface="Times New Roman" pitchFamily="18" charset="0"/>
                <a:cs typeface="Times New Roman" pitchFamily="18" charset="0"/>
              </a:rPr>
              <a:t>d[</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]=1 			</a:t>
            </a:r>
            <a:r>
              <a:rPr lang="en-US" sz="2000" dirty="0" smtClean="0">
                <a:solidFill>
                  <a:srgbClr val="00B050"/>
                </a:solidFill>
                <a:latin typeface="Times New Roman" pitchFamily="18" charset="0"/>
                <a:cs typeface="Times New Roman" pitchFamily="18" charset="0"/>
              </a:rPr>
              <a:t>#initialize counter to 1 </a:t>
            </a:r>
          </a:p>
          <a:p>
            <a:r>
              <a:rPr lang="en-US" sz="2000" dirty="0" smtClean="0">
                <a:latin typeface="Times New Roman" pitchFamily="18" charset="0"/>
                <a:cs typeface="Times New Roman" pitchFamily="18" charset="0"/>
              </a:rPr>
              <a:t>else: 				</a:t>
            </a:r>
            <a:r>
              <a:rPr lang="en-US" sz="2000" dirty="0" smtClean="0">
                <a:solidFill>
                  <a:srgbClr val="00B050"/>
                </a:solidFill>
                <a:latin typeface="Times New Roman" pitchFamily="18" charset="0"/>
                <a:cs typeface="Times New Roman" pitchFamily="18" charset="0"/>
              </a:rPr>
              <a:t>#otherwise, increment counter </a:t>
            </a:r>
          </a:p>
          <a:p>
            <a:r>
              <a:rPr lang="en-US" sz="2000" dirty="0" smtClean="0">
                <a:latin typeface="Times New Roman" pitchFamily="18" charset="0"/>
                <a:cs typeface="Times New Roman" pitchFamily="18" charset="0"/>
              </a:rPr>
              <a:t>d[</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]+=1 </a:t>
            </a:r>
          </a:p>
          <a:p>
            <a:r>
              <a:rPr lang="en-US" sz="2000" dirty="0" smtClean="0">
                <a:latin typeface="Times New Roman" pitchFamily="18" charset="0"/>
                <a:cs typeface="Times New Roman" pitchFamily="18" charset="0"/>
              </a:rPr>
              <a:t>print(d) 			</a:t>
            </a:r>
            <a:r>
              <a:rPr lang="en-US" sz="2000" dirty="0" smtClean="0">
                <a:solidFill>
                  <a:srgbClr val="00B050"/>
                </a:solidFill>
                <a:latin typeface="Times New Roman" pitchFamily="18" charset="0"/>
                <a:cs typeface="Times New Roman" pitchFamily="18" charset="0"/>
              </a:rPr>
              <a:t>#display the dictionary</a:t>
            </a:r>
          </a:p>
          <a:p>
            <a:endParaRPr lang="en-US" sz="2000" dirty="0" smtClean="0"/>
          </a:p>
          <a:p>
            <a:r>
              <a:rPr lang="en-US" sz="2000" dirty="0" smtClean="0">
                <a:latin typeface="Times New Roman" pitchFamily="18" charset="0"/>
                <a:cs typeface="Times New Roman" pitchFamily="18" charset="0"/>
              </a:rPr>
              <a:t>The sample output would be – </a:t>
            </a:r>
          </a:p>
          <a:p>
            <a:pPr>
              <a:buNone/>
            </a:pPr>
            <a:r>
              <a:rPr lang="en-US" sz="2000" dirty="0" smtClean="0">
                <a:latin typeface="Times New Roman" pitchFamily="18" charset="0"/>
                <a:cs typeface="Times New Roman" pitchFamily="18" charset="0"/>
              </a:rPr>
              <a:t>	Enter a string: </a:t>
            </a:r>
            <a:r>
              <a:rPr lang="en-US" sz="2000" b="1" dirty="0" smtClean="0">
                <a:solidFill>
                  <a:schemeClr val="accent2"/>
                </a:solidFill>
                <a:latin typeface="Times New Roman" pitchFamily="18" charset="0"/>
                <a:cs typeface="Times New Roman" pitchFamily="18" charset="0"/>
              </a:rPr>
              <a:t>Hello World </a:t>
            </a:r>
          </a:p>
          <a:p>
            <a:pPr>
              <a:buNone/>
            </a:pPr>
            <a:r>
              <a:rPr lang="en-US" sz="2000" dirty="0" smtClean="0">
                <a:latin typeface="Times New Roman" pitchFamily="18" charset="0"/>
                <a:cs typeface="Times New Roman" pitchFamily="18" charset="0"/>
              </a:rPr>
              <a:t>	{</a:t>
            </a:r>
            <a:r>
              <a:rPr lang="en-US" sz="2000" b="1" dirty="0" smtClean="0">
                <a:solidFill>
                  <a:schemeClr val="accent2"/>
                </a:solidFill>
                <a:latin typeface="Times New Roman" pitchFamily="18" charset="0"/>
                <a:cs typeface="Times New Roman" pitchFamily="18" charset="0"/>
              </a:rPr>
              <a:t>'H</a:t>
            </a:r>
            <a:r>
              <a:rPr lang="en-US" sz="2000" dirty="0" smtClean="0">
                <a:latin typeface="Times New Roman" pitchFamily="18" charset="0"/>
                <a:cs typeface="Times New Roman" pitchFamily="18" charset="0"/>
              </a:rPr>
              <a:t>': 1, </a:t>
            </a:r>
            <a:r>
              <a:rPr lang="en-US" sz="2000" b="1" dirty="0" smtClean="0">
                <a:solidFill>
                  <a:schemeClr val="accent2"/>
                </a:solidFill>
                <a:latin typeface="Times New Roman" pitchFamily="18" charset="0"/>
                <a:cs typeface="Times New Roman" pitchFamily="18" charset="0"/>
              </a:rPr>
              <a:t>'e</a:t>
            </a:r>
            <a:r>
              <a:rPr lang="en-US" sz="2000" dirty="0" smtClean="0">
                <a:latin typeface="Times New Roman" pitchFamily="18" charset="0"/>
                <a:cs typeface="Times New Roman" pitchFamily="18" charset="0"/>
              </a:rPr>
              <a:t>': 1, </a:t>
            </a:r>
            <a:r>
              <a:rPr lang="en-US" sz="2000" b="1" dirty="0" smtClean="0">
                <a:solidFill>
                  <a:schemeClr val="accent2"/>
                </a:solidFill>
                <a:latin typeface="Times New Roman" pitchFamily="18" charset="0"/>
                <a:cs typeface="Times New Roman" pitchFamily="18" charset="0"/>
              </a:rPr>
              <a:t>'l</a:t>
            </a:r>
            <a:r>
              <a:rPr lang="en-US" sz="2000" dirty="0" smtClean="0">
                <a:latin typeface="Times New Roman" pitchFamily="18" charset="0"/>
                <a:cs typeface="Times New Roman" pitchFamily="18" charset="0"/>
              </a:rPr>
              <a:t>': 3, </a:t>
            </a:r>
            <a:r>
              <a:rPr lang="en-US" sz="2000" b="1" dirty="0" smtClean="0">
                <a:solidFill>
                  <a:schemeClr val="accent2"/>
                </a:solidFill>
                <a:latin typeface="Times New Roman" pitchFamily="18" charset="0"/>
                <a:cs typeface="Times New Roman" pitchFamily="18" charset="0"/>
              </a:rPr>
              <a:t>'o</a:t>
            </a:r>
            <a:r>
              <a:rPr lang="en-US" sz="2000" dirty="0" smtClean="0">
                <a:latin typeface="Times New Roman" pitchFamily="18" charset="0"/>
                <a:cs typeface="Times New Roman" pitchFamily="18" charset="0"/>
              </a:rPr>
              <a:t>': 2, ' ': 1, </a:t>
            </a:r>
            <a:r>
              <a:rPr lang="en-US" sz="2000" b="1" dirty="0" smtClean="0">
                <a:solidFill>
                  <a:schemeClr val="accent2"/>
                </a:solidFill>
                <a:latin typeface="Times New Roman" pitchFamily="18" charset="0"/>
                <a:cs typeface="Times New Roman" pitchFamily="18" charset="0"/>
              </a:rPr>
              <a:t>'W</a:t>
            </a:r>
            <a:r>
              <a:rPr lang="en-US" sz="2000" dirty="0" smtClean="0">
                <a:latin typeface="Times New Roman" pitchFamily="18" charset="0"/>
                <a:cs typeface="Times New Roman" pitchFamily="18" charset="0"/>
              </a:rPr>
              <a:t>': 1, </a:t>
            </a:r>
            <a:r>
              <a:rPr lang="en-US" sz="2000" b="1" dirty="0" smtClean="0">
                <a:solidFill>
                  <a:schemeClr val="accent2"/>
                </a:solidFill>
                <a:latin typeface="Times New Roman" pitchFamily="18" charset="0"/>
                <a:cs typeface="Times New Roman" pitchFamily="18" charset="0"/>
              </a:rPr>
              <a:t>'r</a:t>
            </a:r>
            <a:r>
              <a:rPr lang="en-US" sz="2000" dirty="0" smtClean="0">
                <a:latin typeface="Times New Roman" pitchFamily="18" charset="0"/>
                <a:cs typeface="Times New Roman" pitchFamily="18" charset="0"/>
              </a:rPr>
              <a:t>': 1, </a:t>
            </a:r>
            <a:r>
              <a:rPr lang="en-US" sz="2000" b="1" dirty="0" smtClean="0">
                <a:solidFill>
                  <a:schemeClr val="accent2"/>
                </a:solidFill>
                <a:latin typeface="Times New Roman" pitchFamily="18" charset="0"/>
                <a:cs typeface="Times New Roman" pitchFamily="18" charset="0"/>
              </a:rPr>
              <a:t>'d</a:t>
            </a:r>
            <a:r>
              <a:rPr lang="en-US" sz="2000" dirty="0" smtClean="0">
                <a:latin typeface="Times New Roman" pitchFamily="18" charset="0"/>
                <a:cs typeface="Times New Roman" pitchFamily="18" charset="0"/>
              </a:rPr>
              <a:t>': 1} </a:t>
            </a:r>
            <a:r>
              <a:rPr lang="en-US" sz="2000" dirty="0" smtClean="0">
                <a:solidFill>
                  <a:srgbClr val="00B050"/>
                </a:solidFill>
                <a:latin typeface="Times New Roman" pitchFamily="18" charset="0"/>
                <a:cs typeface="Times New Roman" pitchFamily="18" charset="0"/>
              </a:rPr>
              <a:t> </a:t>
            </a:r>
            <a:endParaRPr lang="en-US" sz="2000" dirty="0">
              <a:solidFill>
                <a:srgbClr val="00B05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638800"/>
          </a:xfrm>
        </p:spPr>
        <p:txBody>
          <a:bodyPr>
            <a:normAutofit/>
          </a:bodyPr>
          <a:lstStyle/>
          <a:p>
            <a:pPr algn="just"/>
            <a:r>
              <a:rPr lang="en-US" sz="2000" dirty="0" smtClean="0">
                <a:latin typeface="Times New Roman" pitchFamily="18" charset="0"/>
                <a:cs typeface="Times New Roman" pitchFamily="18" charset="0"/>
              </a:rPr>
              <a:t>It can be observed from the output that, a dictionary is created here with characters as keys and frequencies as values. </a:t>
            </a:r>
          </a:p>
          <a:p>
            <a:pPr algn="just"/>
            <a:r>
              <a:rPr lang="en-US" sz="2000" dirty="0" smtClean="0">
                <a:latin typeface="Times New Roman" pitchFamily="18" charset="0"/>
                <a:cs typeface="Times New Roman" pitchFamily="18" charset="0"/>
              </a:rPr>
              <a:t>Note that, here we have computed histogram of counters. </a:t>
            </a:r>
          </a:p>
          <a:p>
            <a:pPr algn="just"/>
            <a:r>
              <a:rPr lang="en-US" sz="2000" dirty="0" smtClean="0">
                <a:latin typeface="Times New Roman" pitchFamily="18" charset="0"/>
                <a:cs typeface="Times New Roman" pitchFamily="18" charset="0"/>
              </a:rPr>
              <a:t>Dictionary in Python has a method called as get(), which takes key and a default value as two arguments. </a:t>
            </a:r>
          </a:p>
          <a:p>
            <a:pPr algn="just"/>
            <a:r>
              <a:rPr lang="en-US" sz="2000" dirty="0" smtClean="0">
                <a:latin typeface="Times New Roman" pitchFamily="18" charset="0"/>
                <a:cs typeface="Times New Roman" pitchFamily="18" charset="0"/>
              </a:rPr>
              <a:t>If key is found in the dictionary, then the </a:t>
            </a:r>
            <a:r>
              <a:rPr lang="en-US" sz="2000" b="1" dirty="0" smtClean="0">
                <a:solidFill>
                  <a:schemeClr val="accent1"/>
                </a:solidFill>
                <a:latin typeface="Times New Roman" pitchFamily="18" charset="0"/>
                <a:cs typeface="Times New Roman" pitchFamily="18" charset="0"/>
              </a:rPr>
              <a:t>get()</a:t>
            </a:r>
            <a:r>
              <a:rPr lang="en-US" sz="2000" dirty="0" smtClean="0">
                <a:latin typeface="Times New Roman" pitchFamily="18" charset="0"/>
                <a:cs typeface="Times New Roman" pitchFamily="18" charset="0"/>
              </a:rPr>
              <a:t> function returns corresponding value, otherwise it returns default value. </a:t>
            </a:r>
          </a:p>
          <a:p>
            <a:pPr algn="just"/>
            <a:r>
              <a:rPr lang="en-US" sz="2000" dirty="0" smtClean="0">
                <a:latin typeface="Times New Roman" pitchFamily="18" charset="0"/>
                <a:cs typeface="Times New Roman" pitchFamily="18" charset="0"/>
              </a:rPr>
              <a:t>For example, </a:t>
            </a:r>
          </a:p>
          <a:p>
            <a:pPr algn="just"/>
            <a:r>
              <a:rPr lang="en-US" sz="2000" b="1" dirty="0" smtClean="0">
                <a:solidFill>
                  <a:srgbClr val="002060"/>
                </a:solidFill>
                <a:latin typeface="Times New Roman" pitchFamily="18" charset="0"/>
                <a:cs typeface="Times New Roman" pitchFamily="18" charset="0"/>
              </a:rPr>
              <a:t>&gt;&gt;&gt; </a:t>
            </a:r>
            <a:r>
              <a:rPr lang="en-US" sz="2000" b="1" dirty="0" err="1" smtClean="0">
                <a:solidFill>
                  <a:srgbClr val="002060"/>
                </a:solidFill>
                <a:latin typeface="Times New Roman" pitchFamily="18" charset="0"/>
                <a:cs typeface="Times New Roman" pitchFamily="18" charset="0"/>
              </a:rPr>
              <a:t>tel_dir</a:t>
            </a:r>
            <a:r>
              <a:rPr lang="en-US" sz="2000" b="1" dirty="0" smtClean="0">
                <a:solidFill>
                  <a:srgbClr val="002060"/>
                </a:solidFill>
                <a:latin typeface="Times New Roman" pitchFamily="18" charset="0"/>
                <a:cs typeface="Times New Roman" pitchFamily="18" charset="0"/>
              </a:rPr>
              <a:t>={'Tom': 3491, 'Jerry':8135, 'Mickey':1253} </a:t>
            </a:r>
          </a:p>
          <a:p>
            <a:pPr algn="just"/>
            <a:r>
              <a:rPr lang="en-US" sz="2000" b="1" dirty="0" smtClean="0">
                <a:solidFill>
                  <a:srgbClr val="002060"/>
                </a:solidFill>
                <a:latin typeface="Times New Roman" pitchFamily="18" charset="0"/>
                <a:cs typeface="Times New Roman" pitchFamily="18" charset="0"/>
              </a:rPr>
              <a:t>&gt;&gt;&gt; print(tel_dir.get('Jerry',0)) 8135 </a:t>
            </a:r>
          </a:p>
          <a:p>
            <a:pPr algn="just"/>
            <a:r>
              <a:rPr lang="en-US" sz="2000" b="1" dirty="0" smtClean="0">
                <a:solidFill>
                  <a:srgbClr val="002060"/>
                </a:solidFill>
                <a:latin typeface="Times New Roman" pitchFamily="18" charset="0"/>
                <a:cs typeface="Times New Roman" pitchFamily="18" charset="0"/>
              </a:rPr>
              <a:t>&gt;&gt;&gt; print(tel_dir.get('Donald',0)) 0 </a:t>
            </a:r>
          </a:p>
          <a:p>
            <a:pPr algn="just"/>
            <a:r>
              <a:rPr lang="en-US" sz="2000" dirty="0" smtClean="0">
                <a:latin typeface="Times New Roman" pitchFamily="18" charset="0"/>
                <a:cs typeface="Times New Roman" pitchFamily="18" charset="0"/>
              </a:rPr>
              <a:t>In the above example, when the get() function is taking 'Jerry' as argument, it returned corresponding value, as 'Jerry' is found in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 .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Whereas, when get() is used with 'Donald' as key, the default value 0 (which is provided by us) is returned.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DICTIONARIES </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A dictionary is a collection of unordered set of </a:t>
            </a:r>
            <a:r>
              <a:rPr lang="en-US" sz="2000" b="1" dirty="0" err="1" smtClean="0">
                <a:solidFill>
                  <a:schemeClr val="accent2"/>
                </a:solidFill>
                <a:latin typeface="Times New Roman" pitchFamily="18" charset="0"/>
                <a:cs typeface="Times New Roman" pitchFamily="18" charset="0"/>
              </a:rPr>
              <a:t>key:value</a:t>
            </a:r>
            <a:r>
              <a:rPr lang="en-US" sz="2000" dirty="0" smtClean="0">
                <a:latin typeface="Times New Roman" pitchFamily="18" charset="0"/>
                <a:cs typeface="Times New Roman" pitchFamily="18" charset="0"/>
              </a:rPr>
              <a:t> pairs, with the requirement that keys are unique in one dictionary.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Unlike lists and strings where elements are accessed using index values (which are integers), the </a:t>
            </a:r>
            <a:r>
              <a:rPr lang="en-US" sz="2000" b="1" dirty="0" smtClean="0">
                <a:solidFill>
                  <a:schemeClr val="accent1"/>
                </a:solidFill>
                <a:latin typeface="Times New Roman" pitchFamily="18" charset="0"/>
                <a:cs typeface="Times New Roman" pitchFamily="18" charset="0"/>
              </a:rPr>
              <a:t>values in dictionary are accessed using keys</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key in dictionary can be any immutable type like strings, numbers and </a:t>
            </a:r>
            <a:r>
              <a:rPr lang="en-US" sz="2000" dirty="0" err="1" smtClean="0">
                <a:latin typeface="Times New Roman" pitchFamily="18" charset="0"/>
                <a:cs typeface="Times New Roman" pitchFamily="18" charset="0"/>
              </a:rPr>
              <a:t>tuples</a:t>
            </a:r>
            <a:r>
              <a:rPr lang="en-US" sz="2000" dirty="0" smtClean="0">
                <a:latin typeface="Times New Roman" pitchFamily="18" charset="0"/>
                <a:cs typeface="Times New Roman" pitchFamily="18" charset="0"/>
              </a:rPr>
              <a:t>. (The </a:t>
            </a:r>
            <a:r>
              <a:rPr lang="en-US" sz="2000" dirty="0" err="1" smtClean="0">
                <a:latin typeface="Times New Roman" pitchFamily="18" charset="0"/>
                <a:cs typeface="Times New Roman" pitchFamily="18" charset="0"/>
              </a:rPr>
              <a:t>tuple</a:t>
            </a:r>
            <a:r>
              <a:rPr lang="en-US" sz="2000" dirty="0" smtClean="0">
                <a:latin typeface="Times New Roman" pitchFamily="18" charset="0"/>
                <a:cs typeface="Times New Roman" pitchFamily="18" charset="0"/>
              </a:rPr>
              <a:t> can be made as a key for dictionary, only if that </a:t>
            </a:r>
            <a:r>
              <a:rPr lang="en-US" sz="2000" dirty="0" err="1" smtClean="0">
                <a:latin typeface="Times New Roman" pitchFamily="18" charset="0"/>
                <a:cs typeface="Times New Roman" pitchFamily="18" charset="0"/>
              </a:rPr>
              <a:t>tuple</a:t>
            </a:r>
            <a:r>
              <a:rPr lang="en-US" sz="2000" dirty="0" smtClean="0">
                <a:latin typeface="Times New Roman" pitchFamily="18" charset="0"/>
                <a:cs typeface="Times New Roman" pitchFamily="18" charset="0"/>
              </a:rPr>
              <a:t> consist of string/number/ sub-</a:t>
            </a:r>
            <a:r>
              <a:rPr lang="en-US" sz="2000" dirty="0" err="1" smtClean="0">
                <a:latin typeface="Times New Roman" pitchFamily="18" charset="0"/>
                <a:cs typeface="Times New Roman" pitchFamily="18" charset="0"/>
              </a:rPr>
              <a:t>tuples</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lists are mutable – that is, can be modified using index assignments, slicing, or using methods like append(), extend() etc, they cannot be a key for dictionary.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46A0D69-F684-4413-8472-0A1E252C1771}"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10200"/>
          </a:xfrm>
        </p:spPr>
        <p:txBody>
          <a:bodyPr>
            <a:normAutofit lnSpcReduction="10000"/>
          </a:bodyPr>
          <a:lstStyle/>
          <a:p>
            <a:pPr algn="just"/>
            <a:r>
              <a:rPr lang="en-US" sz="2000" dirty="0" smtClean="0">
                <a:latin typeface="Times New Roman" pitchFamily="18" charset="0"/>
                <a:cs typeface="Times New Roman" pitchFamily="18" charset="0"/>
              </a:rPr>
              <a:t>The function </a:t>
            </a:r>
            <a:r>
              <a:rPr lang="en-US" sz="2000" b="1" i="1" dirty="0" smtClean="0">
                <a:solidFill>
                  <a:schemeClr val="accent2">
                    <a:lumMod val="75000"/>
                  </a:schemeClr>
                </a:solidFill>
                <a:latin typeface="Times New Roman" pitchFamily="18" charset="0"/>
                <a:cs typeface="Times New Roman" pitchFamily="18" charset="0"/>
              </a:rPr>
              <a:t>get( ) </a:t>
            </a:r>
            <a:r>
              <a:rPr lang="en-US" sz="2000" dirty="0" smtClean="0">
                <a:latin typeface="Times New Roman" pitchFamily="18" charset="0"/>
                <a:cs typeface="Times New Roman" pitchFamily="18" charset="0"/>
              </a:rPr>
              <a:t>can be used effectively for calculating frequency of alphabets in a string. </a:t>
            </a:r>
          </a:p>
          <a:p>
            <a:pPr algn="just"/>
            <a:endParaRPr lang="en-US" sz="2000" b="1" i="1" dirty="0" smtClean="0">
              <a:latin typeface="Times New Roman" pitchFamily="18" charset="0"/>
              <a:cs typeface="Times New Roman" pitchFamily="18" charset="0"/>
            </a:endParaRPr>
          </a:p>
          <a:p>
            <a:pPr algn="just"/>
            <a:r>
              <a:rPr lang="en-US" sz="2000" b="1" dirty="0" smtClean="0">
                <a:solidFill>
                  <a:schemeClr val="accent6">
                    <a:lumMod val="75000"/>
                  </a:schemeClr>
                </a:solidFill>
                <a:latin typeface="Times New Roman" pitchFamily="18" charset="0"/>
                <a:cs typeface="Times New Roman" pitchFamily="18" charset="0"/>
              </a:rPr>
              <a:t>Here is the modified version of the program –</a:t>
            </a:r>
            <a:r>
              <a:rPr lang="en-US" sz="2000" b="1" i="1" dirty="0" smtClean="0">
                <a:latin typeface="Times New Roman" pitchFamily="18" charset="0"/>
                <a:cs typeface="Times New Roman" pitchFamily="18" charset="0"/>
              </a:rPr>
              <a:t> </a:t>
            </a:r>
          </a:p>
          <a:p>
            <a:pPr algn="just"/>
            <a:endParaRPr lang="en-US" sz="2000" b="1" i="1" dirty="0" smtClean="0">
              <a:latin typeface="Times New Roman" pitchFamily="18" charset="0"/>
              <a:cs typeface="Times New Roman" pitchFamily="18" charset="0"/>
            </a:endParaRPr>
          </a:p>
          <a:p>
            <a:pPr algn="just"/>
            <a:r>
              <a:rPr lang="en-US" sz="2000" dirty="0" smtClean="0">
                <a:solidFill>
                  <a:srgbClr val="002060"/>
                </a:solidFill>
                <a:latin typeface="Times New Roman" pitchFamily="18" charset="0"/>
                <a:cs typeface="Times New Roman" pitchFamily="18" charset="0"/>
              </a:rPr>
              <a:t>s=input("Enter a string:") </a:t>
            </a:r>
          </a:p>
          <a:p>
            <a:pPr algn="just"/>
            <a:r>
              <a:rPr lang="en-US" sz="2000" dirty="0" smtClean="0">
                <a:solidFill>
                  <a:srgbClr val="002060"/>
                </a:solidFill>
                <a:latin typeface="Times New Roman" pitchFamily="18" charset="0"/>
                <a:cs typeface="Times New Roman" pitchFamily="18" charset="0"/>
              </a:rPr>
              <a:t>d=</a:t>
            </a:r>
            <a:r>
              <a:rPr lang="en-US" sz="2000" dirty="0" err="1" smtClean="0">
                <a:solidFill>
                  <a:srgbClr val="002060"/>
                </a:solidFill>
                <a:latin typeface="Times New Roman" pitchFamily="18" charset="0"/>
                <a:cs typeface="Times New Roman" pitchFamily="18" charset="0"/>
              </a:rPr>
              <a:t>dict</a:t>
            </a:r>
            <a:r>
              <a:rPr lang="en-US" sz="2000" dirty="0" smtClean="0">
                <a:solidFill>
                  <a:srgbClr val="002060"/>
                </a:solidFill>
                <a:latin typeface="Times New Roman" pitchFamily="18" charset="0"/>
                <a:cs typeface="Times New Roman" pitchFamily="18" charset="0"/>
              </a:rPr>
              <a:t>() </a:t>
            </a:r>
          </a:p>
          <a:p>
            <a:pPr algn="just"/>
            <a:r>
              <a:rPr lang="en-US" sz="2000" dirty="0" smtClean="0">
                <a:solidFill>
                  <a:srgbClr val="002060"/>
                </a:solidFill>
                <a:latin typeface="Times New Roman" pitchFamily="18" charset="0"/>
                <a:cs typeface="Times New Roman" pitchFamily="18" charset="0"/>
              </a:rPr>
              <a:t>for </a:t>
            </a:r>
            <a:r>
              <a:rPr lang="en-US" sz="2000" dirty="0" err="1" smtClean="0">
                <a:solidFill>
                  <a:srgbClr val="002060"/>
                </a:solidFill>
                <a:latin typeface="Times New Roman" pitchFamily="18" charset="0"/>
                <a:cs typeface="Times New Roman" pitchFamily="18" charset="0"/>
              </a:rPr>
              <a:t>ch</a:t>
            </a:r>
            <a:r>
              <a:rPr lang="en-US" sz="2000" dirty="0" smtClean="0">
                <a:solidFill>
                  <a:srgbClr val="002060"/>
                </a:solidFill>
                <a:latin typeface="Times New Roman" pitchFamily="18" charset="0"/>
                <a:cs typeface="Times New Roman" pitchFamily="18" charset="0"/>
              </a:rPr>
              <a:t> in s: </a:t>
            </a:r>
          </a:p>
          <a:p>
            <a:pPr algn="just"/>
            <a:r>
              <a:rPr lang="en-US" sz="2000" dirty="0" smtClean="0">
                <a:solidFill>
                  <a:srgbClr val="002060"/>
                </a:solidFill>
                <a:latin typeface="Times New Roman" pitchFamily="18" charset="0"/>
                <a:cs typeface="Times New Roman" pitchFamily="18" charset="0"/>
              </a:rPr>
              <a:t>d[</a:t>
            </a:r>
            <a:r>
              <a:rPr lang="en-US" sz="2000" dirty="0" err="1" smtClean="0">
                <a:solidFill>
                  <a:srgbClr val="002060"/>
                </a:solidFill>
                <a:latin typeface="Times New Roman" pitchFamily="18" charset="0"/>
                <a:cs typeface="Times New Roman" pitchFamily="18" charset="0"/>
              </a:rPr>
              <a:t>ch</a:t>
            </a:r>
            <a:r>
              <a:rPr lang="en-US" sz="2000" dirty="0" smtClean="0">
                <a:solidFill>
                  <a:srgbClr val="002060"/>
                </a:solidFill>
                <a:latin typeface="Times New Roman" pitchFamily="18" charset="0"/>
                <a:cs typeface="Times New Roman" pitchFamily="18" charset="0"/>
              </a:rPr>
              <a:t>]=</a:t>
            </a:r>
            <a:r>
              <a:rPr lang="en-US" sz="2000" dirty="0" err="1" smtClean="0">
                <a:solidFill>
                  <a:srgbClr val="002060"/>
                </a:solidFill>
                <a:latin typeface="Times New Roman" pitchFamily="18" charset="0"/>
                <a:cs typeface="Times New Roman" pitchFamily="18" charset="0"/>
              </a:rPr>
              <a:t>d.get</a:t>
            </a:r>
            <a:r>
              <a:rPr lang="en-US" sz="2000" dirty="0" smtClean="0">
                <a:solidFill>
                  <a:srgbClr val="002060"/>
                </a:solidFill>
                <a:latin typeface="Times New Roman" pitchFamily="18" charset="0"/>
                <a:cs typeface="Times New Roman" pitchFamily="18" charset="0"/>
              </a:rPr>
              <a:t>(ch,0)+</a:t>
            </a:r>
          </a:p>
          <a:p>
            <a:pPr algn="just"/>
            <a:r>
              <a:rPr lang="en-US" sz="2000" dirty="0" smtClean="0">
                <a:solidFill>
                  <a:srgbClr val="002060"/>
                </a:solidFill>
                <a:latin typeface="Times New Roman" pitchFamily="18" charset="0"/>
                <a:cs typeface="Times New Roman" pitchFamily="18" charset="0"/>
              </a:rPr>
              <a:t>print(d)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the above program, for every character </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 in a given string, we will try to retrieve a value. </a:t>
            </a:r>
          </a:p>
          <a:p>
            <a:pPr algn="just"/>
            <a:r>
              <a:rPr lang="en-US" sz="2000" dirty="0" smtClean="0">
                <a:latin typeface="Times New Roman" pitchFamily="18" charset="0"/>
                <a:cs typeface="Times New Roman" pitchFamily="18" charset="0"/>
              </a:rPr>
              <a:t>When the </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 is found in d, its value is retrieved, 1 is added to it, and restored. </a:t>
            </a:r>
          </a:p>
          <a:p>
            <a:pPr algn="just"/>
            <a:r>
              <a:rPr lang="en-US" sz="2000" dirty="0" smtClean="0">
                <a:latin typeface="Times New Roman" pitchFamily="18" charset="0"/>
                <a:cs typeface="Times New Roman" pitchFamily="18" charset="0"/>
              </a:rPr>
              <a:t>If </a:t>
            </a:r>
            <a:r>
              <a:rPr lang="en-US" sz="2000" dirty="0" err="1" smtClean="0">
                <a:latin typeface="Times New Roman" pitchFamily="18" charset="0"/>
                <a:cs typeface="Times New Roman" pitchFamily="18" charset="0"/>
              </a:rPr>
              <a:t>ch</a:t>
            </a:r>
            <a:r>
              <a:rPr lang="en-US" sz="2000" dirty="0" smtClean="0">
                <a:latin typeface="Times New Roman" pitchFamily="18" charset="0"/>
                <a:cs typeface="Times New Roman" pitchFamily="18" charset="0"/>
              </a:rPr>
              <a:t> is not found, 0 is taken as default and then 1 is added to it. </a:t>
            </a:r>
          </a:p>
          <a:p>
            <a:pPr algn="just"/>
            <a:endParaRPr lang="en-US" dirty="0"/>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b="1" dirty="0" smtClean="0">
                <a:latin typeface="Times New Roman" pitchFamily="18" charset="0"/>
                <a:cs typeface="Times New Roman" pitchFamily="18" charset="0"/>
              </a:rPr>
              <a:t>Looping and Dictionaries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sz="2000" dirty="0" smtClean="0">
                <a:latin typeface="Times New Roman" pitchFamily="18" charset="0"/>
                <a:cs typeface="Times New Roman" pitchFamily="18" charset="0"/>
              </a:rPr>
              <a:t>When a </a:t>
            </a:r>
            <a:r>
              <a:rPr lang="en-US" sz="2000" i="1" dirty="0" smtClean="0">
                <a:latin typeface="Times New Roman" pitchFamily="18" charset="0"/>
                <a:cs typeface="Times New Roman" pitchFamily="18" charset="0"/>
              </a:rPr>
              <a:t>for-loop</a:t>
            </a:r>
            <a:r>
              <a:rPr lang="en-US" sz="2000" dirty="0" smtClean="0">
                <a:latin typeface="Times New Roman" pitchFamily="18" charset="0"/>
                <a:cs typeface="Times New Roman" pitchFamily="18" charset="0"/>
              </a:rPr>
              <a:t> is applied on dictionaries, it will iterate over the keys of dictionary. </a:t>
            </a:r>
          </a:p>
          <a:p>
            <a:pPr algn="just"/>
            <a:r>
              <a:rPr lang="en-US" sz="2000" dirty="0" smtClean="0">
                <a:latin typeface="Times New Roman" pitchFamily="18" charset="0"/>
                <a:cs typeface="Times New Roman" pitchFamily="18" charset="0"/>
              </a:rPr>
              <a:t>If we want to print key and values separately, we need to use the statements as shown – </a:t>
            </a:r>
          </a:p>
          <a:p>
            <a:pPr algn="just"/>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a:t>
            </a:r>
            <a:r>
              <a:rPr lang="en-US" sz="2000" b="1" dirty="0" smtClean="0">
                <a:solidFill>
                  <a:schemeClr val="accent1"/>
                </a:solidFill>
                <a:latin typeface="Times New Roman" pitchFamily="18" charset="0"/>
                <a:cs typeface="Times New Roman" pitchFamily="18" charset="0"/>
              </a:rPr>
              <a:t>'Tom': 3491</a:t>
            </a:r>
            <a:r>
              <a:rPr lang="en-US" sz="2000" dirty="0" smtClean="0">
                <a:latin typeface="Times New Roman" pitchFamily="18" charset="0"/>
                <a:cs typeface="Times New Roman" pitchFamily="18" charset="0"/>
              </a:rPr>
              <a:t>, </a:t>
            </a:r>
            <a:r>
              <a:rPr lang="en-US" sz="2000" b="1" dirty="0" smtClean="0">
                <a:solidFill>
                  <a:schemeClr val="accent2"/>
                </a:solidFill>
                <a:latin typeface="Times New Roman" pitchFamily="18" charset="0"/>
                <a:cs typeface="Times New Roman" pitchFamily="18" charset="0"/>
              </a:rPr>
              <a:t>'Jerry':8135</a:t>
            </a:r>
            <a:r>
              <a:rPr lang="en-US" sz="2000" dirty="0" smtClean="0">
                <a:latin typeface="Times New Roman" pitchFamily="18" charset="0"/>
                <a:cs typeface="Times New Roman" pitchFamily="18" charset="0"/>
              </a:rPr>
              <a:t>, </a:t>
            </a:r>
            <a:r>
              <a:rPr lang="en-US" sz="2000" b="1" dirty="0" smtClean="0">
                <a:solidFill>
                  <a:schemeClr val="accent4"/>
                </a:solidFill>
                <a:latin typeface="Times New Roman" pitchFamily="18" charset="0"/>
                <a:cs typeface="Times New Roman" pitchFamily="18" charset="0"/>
              </a:rPr>
              <a:t>'Mickey':1253</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for k in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print(k,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[k])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Output would be – </a:t>
            </a:r>
          </a:p>
          <a:p>
            <a:pPr algn="just"/>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r>
              <a:rPr lang="en-US" sz="2000" b="1" dirty="0" smtClean="0">
                <a:solidFill>
                  <a:schemeClr val="accent1"/>
                </a:solidFill>
                <a:latin typeface="Times New Roman" pitchFamily="18" charset="0"/>
                <a:cs typeface="Times New Roman" pitchFamily="18" charset="0"/>
              </a:rPr>
              <a:t>Tom 3491 </a:t>
            </a:r>
          </a:p>
          <a:p>
            <a:pPr algn="just">
              <a:buNone/>
            </a:pPr>
            <a:r>
              <a:rPr lang="en-US" sz="2000" dirty="0" smtClean="0">
                <a:latin typeface="Times New Roman" pitchFamily="18" charset="0"/>
                <a:cs typeface="Times New Roman" pitchFamily="18" charset="0"/>
              </a:rPr>
              <a:t>	</a:t>
            </a:r>
            <a:r>
              <a:rPr lang="en-US" sz="2000" b="1" dirty="0" smtClean="0">
                <a:solidFill>
                  <a:schemeClr val="accent2"/>
                </a:solidFill>
                <a:latin typeface="Times New Roman" pitchFamily="18" charset="0"/>
                <a:cs typeface="Times New Roman" pitchFamily="18" charset="0"/>
              </a:rPr>
              <a:t>Jerry 8135</a:t>
            </a:r>
            <a:r>
              <a:rPr lang="en-US" sz="2000" dirty="0" smtClean="0">
                <a:latin typeface="Times New Roman" pitchFamily="18" charset="0"/>
                <a:cs typeface="Times New Roman" pitchFamily="18" charset="0"/>
              </a:rPr>
              <a:t> </a:t>
            </a:r>
          </a:p>
          <a:p>
            <a:pPr algn="just">
              <a:buNone/>
            </a:pPr>
            <a:r>
              <a:rPr lang="en-US" sz="2000" dirty="0" smtClean="0">
                <a:latin typeface="Times New Roman" pitchFamily="18" charset="0"/>
                <a:cs typeface="Times New Roman" pitchFamily="18" charset="0"/>
              </a:rPr>
              <a:t>	</a:t>
            </a:r>
            <a:r>
              <a:rPr lang="en-US" sz="2000" b="1" dirty="0" smtClean="0">
                <a:solidFill>
                  <a:schemeClr val="accent4"/>
                </a:solidFill>
                <a:latin typeface="Times New Roman" pitchFamily="18" charset="0"/>
                <a:cs typeface="Times New Roman" pitchFamily="18" charset="0"/>
              </a:rPr>
              <a:t>Mickey 1253 </a:t>
            </a:r>
            <a:endParaRPr lang="en-US" sz="2000" b="1" dirty="0">
              <a:solidFill>
                <a:schemeClr val="accent4"/>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304801"/>
            <a:ext cx="8229600" cy="5410200"/>
          </a:xfrm>
        </p:spPr>
        <p:txBody>
          <a:bodyPr>
            <a:noAutofit/>
          </a:bodyPr>
          <a:lstStyle/>
          <a:p>
            <a:pPr algn="just"/>
            <a:r>
              <a:rPr lang="en-US" sz="2000" dirty="0" smtClean="0">
                <a:latin typeface="Times New Roman" pitchFamily="18" charset="0"/>
                <a:cs typeface="Times New Roman" pitchFamily="18" charset="0"/>
              </a:rPr>
              <a:t>While accessing items from dictionary, the keys may not be in order. </a:t>
            </a:r>
          </a:p>
          <a:p>
            <a:pPr algn="just"/>
            <a:r>
              <a:rPr lang="en-US" sz="2000" dirty="0" smtClean="0">
                <a:latin typeface="Times New Roman" pitchFamily="18" charset="0"/>
                <a:cs typeface="Times New Roman" pitchFamily="18" charset="0"/>
              </a:rPr>
              <a:t>If we want to print the keys in alphabetical order, then we need to make a list of the keys, and then sort that list. </a:t>
            </a:r>
          </a:p>
          <a:p>
            <a:pPr algn="just"/>
            <a:r>
              <a:rPr lang="en-US" sz="2000" dirty="0" smtClean="0">
                <a:latin typeface="Times New Roman" pitchFamily="18" charset="0"/>
                <a:cs typeface="Times New Roman" pitchFamily="18" charset="0"/>
              </a:rPr>
              <a:t>We can do so using </a:t>
            </a:r>
            <a:r>
              <a:rPr lang="en-US" sz="2000" b="1" i="1" dirty="0" smtClean="0">
                <a:latin typeface="Times New Roman" pitchFamily="18" charset="0"/>
                <a:cs typeface="Times New Roman" pitchFamily="18" charset="0"/>
              </a:rPr>
              <a:t>keys() </a:t>
            </a:r>
            <a:r>
              <a:rPr lang="en-US" sz="2000" dirty="0" smtClean="0">
                <a:latin typeface="Times New Roman" pitchFamily="18" charset="0"/>
                <a:cs typeface="Times New Roman" pitchFamily="18" charset="0"/>
              </a:rPr>
              <a:t>method of dictionary and </a:t>
            </a:r>
            <a:r>
              <a:rPr lang="en-US" sz="2000" b="1" i="1" dirty="0" smtClean="0">
                <a:latin typeface="Times New Roman" pitchFamily="18" charset="0"/>
                <a:cs typeface="Times New Roman" pitchFamily="18" charset="0"/>
              </a:rPr>
              <a:t>sort() </a:t>
            </a:r>
            <a:r>
              <a:rPr lang="en-US" sz="2000" dirty="0" smtClean="0">
                <a:latin typeface="Times New Roman" pitchFamily="18" charset="0"/>
                <a:cs typeface="Times New Roman" pitchFamily="18" charset="0"/>
              </a:rPr>
              <a:t>method of lists. Consider the following code – </a:t>
            </a:r>
          </a:p>
          <a:p>
            <a:pPr algn="just"/>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={'Tom': 3491, 'Jerry':8135, 'Mickey':1253} </a:t>
            </a:r>
          </a:p>
          <a:p>
            <a:pPr algn="just"/>
            <a:r>
              <a:rPr lang="en-US" sz="2000" dirty="0" err="1" smtClean="0">
                <a:latin typeface="Times New Roman" pitchFamily="18" charset="0"/>
                <a:cs typeface="Times New Roman" pitchFamily="18" charset="0"/>
              </a:rPr>
              <a:t>ls</a:t>
            </a:r>
            <a:r>
              <a:rPr lang="en-US" sz="2000" dirty="0" smtClean="0">
                <a:latin typeface="Times New Roman" pitchFamily="18" charset="0"/>
                <a:cs typeface="Times New Roman" pitchFamily="18" charset="0"/>
              </a:rPr>
              <a:t>=list(</a:t>
            </a:r>
            <a:r>
              <a:rPr lang="en-US" sz="2000" dirty="0" err="1" smtClean="0">
                <a:latin typeface="Times New Roman" pitchFamily="18" charset="0"/>
                <a:cs typeface="Times New Roman" pitchFamily="18" charset="0"/>
              </a:rPr>
              <a:t>tel_dir.keys</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print("The list of keys:",</a:t>
            </a:r>
            <a:r>
              <a:rPr lang="en-US" sz="2000" dirty="0" err="1" smtClean="0">
                <a:latin typeface="Times New Roman" pitchFamily="18" charset="0"/>
                <a:cs typeface="Times New Roman" pitchFamily="18" charset="0"/>
              </a:rPr>
              <a:t>ls</a:t>
            </a:r>
            <a:r>
              <a:rPr lang="en-US" sz="2000" dirty="0" smtClean="0">
                <a:latin typeface="Times New Roman" pitchFamily="18" charset="0"/>
                <a:cs typeface="Times New Roman" pitchFamily="18" charset="0"/>
              </a:rPr>
              <a:t>) </a:t>
            </a:r>
          </a:p>
          <a:p>
            <a:pPr algn="just"/>
            <a:r>
              <a:rPr lang="en-US" sz="2000" dirty="0" err="1" smtClean="0">
                <a:latin typeface="Times New Roman" pitchFamily="18" charset="0"/>
                <a:cs typeface="Times New Roman" pitchFamily="18" charset="0"/>
              </a:rPr>
              <a:t>ls.sort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print("Dictionary elements in alphabetical order:") </a:t>
            </a:r>
          </a:p>
          <a:p>
            <a:pPr algn="just"/>
            <a:r>
              <a:rPr lang="en-US" sz="2000" dirty="0" smtClean="0">
                <a:latin typeface="Times New Roman" pitchFamily="18" charset="0"/>
                <a:cs typeface="Times New Roman" pitchFamily="18" charset="0"/>
              </a:rPr>
              <a:t>for k in </a:t>
            </a:r>
            <a:r>
              <a:rPr lang="en-US" sz="2000" dirty="0" err="1" smtClean="0">
                <a:latin typeface="Times New Roman" pitchFamily="18" charset="0"/>
                <a:cs typeface="Times New Roman" pitchFamily="18" charset="0"/>
              </a:rPr>
              <a:t>ls</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print(k, </a:t>
            </a:r>
            <a:r>
              <a:rPr lang="en-US" sz="2000" dirty="0" err="1" smtClean="0">
                <a:latin typeface="Times New Roman" pitchFamily="18" charset="0"/>
                <a:cs typeface="Times New Roman" pitchFamily="18" charset="0"/>
              </a:rPr>
              <a:t>tel_dir</a:t>
            </a:r>
            <a:r>
              <a:rPr lang="en-US" sz="2000" dirty="0" smtClean="0">
                <a:latin typeface="Times New Roman" pitchFamily="18" charset="0"/>
                <a:cs typeface="Times New Roman" pitchFamily="18" charset="0"/>
              </a:rPr>
              <a:t>[k])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output would be – </a:t>
            </a:r>
          </a:p>
          <a:p>
            <a:pPr algn="just"/>
            <a:r>
              <a:rPr lang="en-US" sz="2000" dirty="0" smtClean="0">
                <a:latin typeface="Times New Roman" pitchFamily="18" charset="0"/>
                <a:cs typeface="Times New Roman" pitchFamily="18" charset="0"/>
              </a:rPr>
              <a:t>The list of keys: ['Tom', 'Jerry', 'Mickey'] Dictionary elements in alphabetical order: Jerry 8135 </a:t>
            </a:r>
          </a:p>
          <a:p>
            <a:pPr algn="just"/>
            <a:r>
              <a:rPr lang="en-US" sz="2000" dirty="0" smtClean="0">
                <a:latin typeface="Times New Roman" pitchFamily="18" charset="0"/>
                <a:cs typeface="Times New Roman" pitchFamily="18" charset="0"/>
              </a:rPr>
              <a:t>Mickey 1253 </a:t>
            </a:r>
          </a:p>
          <a:p>
            <a:pPr algn="just"/>
            <a:r>
              <a:rPr lang="en-US" sz="2000" dirty="0" smtClean="0">
                <a:latin typeface="Times New Roman" pitchFamily="18" charset="0"/>
                <a:cs typeface="Times New Roman" pitchFamily="18" charset="0"/>
              </a:rPr>
              <a:t>Tom 3491 </a:t>
            </a: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r>
              <a:rPr lang="en-US" sz="2000" dirty="0" smtClean="0">
                <a:latin typeface="Times New Roman" pitchFamily="18" charset="0"/>
                <a:cs typeface="Times New Roman" pitchFamily="18" charset="0"/>
              </a:rPr>
              <a:t>The key-value pair from dictionary can be together accessed with the help of a method items() as shown –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d={'Tom':3412, 'Jerry':6781, 'Mickey':1294} </a:t>
            </a:r>
          </a:p>
          <a:p>
            <a:pPr algn="just"/>
            <a:r>
              <a:rPr lang="en-US" sz="2000" dirty="0" smtClean="0">
                <a:latin typeface="Times New Roman" pitchFamily="18" charset="0"/>
                <a:cs typeface="Times New Roman" pitchFamily="18" charset="0"/>
              </a:rPr>
              <a:t>&gt;&gt;&gt; for </a:t>
            </a:r>
            <a:r>
              <a:rPr lang="en-US" sz="2000" dirty="0" err="1" smtClean="0">
                <a:latin typeface="Times New Roman" pitchFamily="18" charset="0"/>
                <a:cs typeface="Times New Roman" pitchFamily="18" charset="0"/>
              </a:rPr>
              <a:t>k,v</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d.items</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print(</a:t>
            </a:r>
            <a:r>
              <a:rPr lang="en-US" sz="2000" dirty="0" err="1" smtClean="0">
                <a:latin typeface="Times New Roman" pitchFamily="18" charset="0"/>
                <a:cs typeface="Times New Roman" pitchFamily="18" charset="0"/>
              </a:rPr>
              <a:t>k,v</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Output: </a:t>
            </a:r>
          </a:p>
          <a:p>
            <a:pPr algn="just"/>
            <a:r>
              <a:rPr lang="en-US" sz="2000" dirty="0" smtClean="0">
                <a:latin typeface="Times New Roman" pitchFamily="18" charset="0"/>
                <a:cs typeface="Times New Roman" pitchFamily="18" charset="0"/>
              </a:rPr>
              <a:t>Tom 3412 </a:t>
            </a:r>
          </a:p>
          <a:p>
            <a:pPr algn="just"/>
            <a:r>
              <a:rPr lang="en-US" sz="2000" dirty="0" smtClean="0">
                <a:latin typeface="Times New Roman" pitchFamily="18" charset="0"/>
                <a:cs typeface="Times New Roman" pitchFamily="18" charset="0"/>
              </a:rPr>
              <a:t>Jerry 6781 </a:t>
            </a:r>
          </a:p>
          <a:p>
            <a:pPr algn="just"/>
            <a:r>
              <a:rPr lang="en-US" sz="2000" dirty="0" smtClean="0">
                <a:latin typeface="Times New Roman" pitchFamily="18" charset="0"/>
                <a:cs typeface="Times New Roman" pitchFamily="18" charset="0"/>
              </a:rPr>
              <a:t>Mickey 1294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usage of comma-separated list </a:t>
            </a:r>
            <a:r>
              <a:rPr lang="en-US" sz="2000" dirty="0" err="1" smtClean="0">
                <a:latin typeface="Times New Roman" pitchFamily="18" charset="0"/>
                <a:cs typeface="Times New Roman" pitchFamily="18" charset="0"/>
              </a:rPr>
              <a:t>k,v</a:t>
            </a:r>
            <a:r>
              <a:rPr lang="en-US" sz="2000" dirty="0" smtClean="0">
                <a:latin typeface="Times New Roman" pitchFamily="18" charset="0"/>
                <a:cs typeface="Times New Roman" pitchFamily="18" charset="0"/>
              </a:rPr>
              <a:t> here is internally a </a:t>
            </a:r>
            <a:r>
              <a:rPr lang="en-US" sz="2000" dirty="0" err="1" smtClean="0">
                <a:latin typeface="Times New Roman" pitchFamily="18" charset="0"/>
                <a:cs typeface="Times New Roman" pitchFamily="18" charset="0"/>
              </a:rPr>
              <a:t>tuple</a:t>
            </a:r>
            <a:r>
              <a:rPr lang="en-US" sz="2000" dirty="0" smtClean="0">
                <a:latin typeface="Times New Roman" pitchFamily="18" charset="0"/>
                <a:cs typeface="Times New Roman" pitchFamily="18" charset="0"/>
              </a:rPr>
              <a:t> (another data structure in Python)</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34962"/>
          </a:xfrm>
        </p:spPr>
        <p:txBody>
          <a:bodyPr>
            <a:normAutofit fontScale="90000"/>
          </a:bodyPr>
          <a:lstStyle/>
          <a:p>
            <a:r>
              <a:rPr lang="en-US" dirty="0" smtClean="0"/>
              <a:t/>
            </a:r>
            <a:br>
              <a:rPr lang="en-US" dirty="0" smtClean="0"/>
            </a:br>
            <a:r>
              <a:rPr lang="en-US" dirty="0" smtClean="0"/>
              <a:t> </a:t>
            </a:r>
            <a:r>
              <a:rPr lang="en-US" sz="4000" b="1" dirty="0" smtClean="0">
                <a:latin typeface="Times New Roman" pitchFamily="18" charset="0"/>
                <a:cs typeface="Times New Roman" pitchFamily="18" charset="0"/>
              </a:rPr>
              <a:t>Reverse lookup</a:t>
            </a:r>
            <a:r>
              <a:rPr lang="en-US" sz="400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000" dirty="0" smtClean="0">
                <a:latin typeface="Times New Roman" pitchFamily="18" charset="0"/>
                <a:cs typeface="Times New Roman" pitchFamily="18" charset="0"/>
              </a:rPr>
              <a:t>Given a dictionary d and a key k, it is easy to find the corresponding value v = d[k].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operation is called a lookup.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what if you have v and you want to find k?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You have two problems: first, there might be more than one key that maps to the value v.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Depending on the application, you might be able to pick one, or you might have to make a list that contains all of them.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Second, there is no simple syntax to do a reverse lookup; you have to search. </a:t>
            </a: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000" dirty="0" smtClean="0">
                <a:latin typeface="Times New Roman" pitchFamily="18" charset="0"/>
                <a:cs typeface="Times New Roman" pitchFamily="18" charset="0"/>
              </a:rPr>
              <a:t>Here is a function that takes a value and returns the first key that maps to that value: </a:t>
            </a:r>
          </a:p>
          <a:p>
            <a:pPr algn="just"/>
            <a:r>
              <a:rPr lang="en-US" sz="2000" dirty="0" smtClean="0">
                <a:latin typeface="Times New Roman" pitchFamily="18" charset="0"/>
                <a:cs typeface="Times New Roman" pitchFamily="18" charset="0"/>
              </a:rPr>
              <a:t>def </a:t>
            </a:r>
            <a:r>
              <a:rPr lang="en-US" sz="2000" dirty="0" err="1" smtClean="0">
                <a:latin typeface="Times New Roman" pitchFamily="18" charset="0"/>
                <a:cs typeface="Times New Roman" pitchFamily="18" charset="0"/>
              </a:rPr>
              <a:t>reverse_lookup</a:t>
            </a:r>
            <a:r>
              <a:rPr lang="en-US" sz="2000" dirty="0" smtClean="0">
                <a:latin typeface="Times New Roman" pitchFamily="18" charset="0"/>
                <a:cs typeface="Times New Roman" pitchFamily="18" charset="0"/>
              </a:rPr>
              <a:t>(d, v): </a:t>
            </a:r>
          </a:p>
          <a:p>
            <a:pPr algn="just"/>
            <a:r>
              <a:rPr lang="en-US" sz="2000" dirty="0" smtClean="0">
                <a:latin typeface="Times New Roman" pitchFamily="18" charset="0"/>
                <a:cs typeface="Times New Roman" pitchFamily="18" charset="0"/>
              </a:rPr>
              <a:t>for k in d: </a:t>
            </a:r>
          </a:p>
          <a:p>
            <a:pPr algn="just"/>
            <a:r>
              <a:rPr lang="en-US" sz="2000" dirty="0" smtClean="0">
                <a:latin typeface="Times New Roman" pitchFamily="18" charset="0"/>
                <a:cs typeface="Times New Roman" pitchFamily="18" charset="0"/>
              </a:rPr>
              <a:t>if d[k] == v: </a:t>
            </a:r>
          </a:p>
          <a:p>
            <a:pPr algn="just"/>
            <a:r>
              <a:rPr lang="en-US" sz="2000" dirty="0" smtClean="0">
                <a:latin typeface="Times New Roman" pitchFamily="18" charset="0"/>
                <a:cs typeface="Times New Roman" pitchFamily="18" charset="0"/>
              </a:rPr>
              <a:t>return k</a:t>
            </a:r>
          </a:p>
          <a:p>
            <a:pPr algn="just"/>
            <a:r>
              <a:rPr lang="en-US" sz="2000" dirty="0" smtClean="0">
                <a:latin typeface="Times New Roman" pitchFamily="18" charset="0"/>
                <a:cs typeface="Times New Roman" pitchFamily="18" charset="0"/>
              </a:rPr>
              <a:t>raise </a:t>
            </a:r>
            <a:r>
              <a:rPr lang="en-US" sz="2000" dirty="0" err="1" smtClean="0">
                <a:latin typeface="Times New Roman" pitchFamily="18" charset="0"/>
                <a:cs typeface="Times New Roman" pitchFamily="18" charset="0"/>
              </a:rPr>
              <a:t>LookupError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This function is yet another example of the search pattern, but it uses a feature we haven’t seen before, raise. </a:t>
            </a:r>
          </a:p>
          <a:p>
            <a:pPr algn="just"/>
            <a:r>
              <a:rPr lang="en-US" sz="2000" dirty="0" smtClean="0">
                <a:latin typeface="Times New Roman" pitchFamily="18" charset="0"/>
                <a:cs typeface="Times New Roman" pitchFamily="18" charset="0"/>
              </a:rPr>
              <a:t>The raise statement causes an exception; in this case it causes a </a:t>
            </a:r>
            <a:r>
              <a:rPr lang="en-US" sz="2000" dirty="0" err="1" smtClean="0">
                <a:latin typeface="Times New Roman" pitchFamily="18" charset="0"/>
                <a:cs typeface="Times New Roman" pitchFamily="18" charset="0"/>
              </a:rPr>
              <a:t>LookupError</a:t>
            </a:r>
            <a:r>
              <a:rPr lang="en-US" sz="2000" dirty="0" smtClean="0">
                <a:latin typeface="Times New Roman" pitchFamily="18" charset="0"/>
                <a:cs typeface="Times New Roman" pitchFamily="18" charset="0"/>
              </a:rPr>
              <a:t>, which is a built-in exception used to indicate that a lookup operation failed. </a:t>
            </a:r>
          </a:p>
          <a:p>
            <a:pPr algn="just"/>
            <a:r>
              <a:rPr lang="en-US" sz="2000" dirty="0" smtClean="0">
                <a:latin typeface="Times New Roman" pitchFamily="18" charset="0"/>
                <a:cs typeface="Times New Roman" pitchFamily="18" charset="0"/>
              </a:rPr>
              <a:t>If we get to the end of the loop, that means v doesn’t appear in the dictionary as a value, so we raise an exception. </a:t>
            </a:r>
          </a:p>
          <a:p>
            <a:pPr algn="just"/>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Example of a successful reverse lookup: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&gt;&gt;&gt; h = histogram('parrot') </a:t>
            </a:r>
          </a:p>
          <a:p>
            <a:r>
              <a:rPr lang="en-US" sz="2000" dirty="0" smtClean="0">
                <a:latin typeface="Times New Roman" pitchFamily="18" charset="0"/>
                <a:cs typeface="Times New Roman" pitchFamily="18" charset="0"/>
              </a:rPr>
              <a:t>&gt;&gt;&gt; key = </a:t>
            </a:r>
            <a:r>
              <a:rPr lang="en-US" sz="2000" dirty="0" err="1" smtClean="0">
                <a:latin typeface="Times New Roman" pitchFamily="18" charset="0"/>
                <a:cs typeface="Times New Roman" pitchFamily="18" charset="0"/>
              </a:rPr>
              <a:t>reverse_lookup</a:t>
            </a:r>
            <a:r>
              <a:rPr lang="en-US" sz="2000" dirty="0" smtClean="0">
                <a:latin typeface="Times New Roman" pitchFamily="18" charset="0"/>
                <a:cs typeface="Times New Roman" pitchFamily="18" charset="0"/>
              </a:rPr>
              <a:t>(h, 2) </a:t>
            </a:r>
          </a:p>
          <a:p>
            <a:r>
              <a:rPr lang="en-US" sz="2000" dirty="0" smtClean="0">
                <a:latin typeface="Times New Roman" pitchFamily="18" charset="0"/>
                <a:cs typeface="Times New Roman" pitchFamily="18" charset="0"/>
              </a:rPr>
              <a:t>&gt;&gt;&gt; key 'r' </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And an unsuccessful one:</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&gt;&gt;&gt; key = </a:t>
            </a:r>
            <a:r>
              <a:rPr lang="en-US" sz="2000" dirty="0" err="1" smtClean="0">
                <a:latin typeface="Times New Roman" pitchFamily="18" charset="0"/>
                <a:cs typeface="Times New Roman" pitchFamily="18" charset="0"/>
              </a:rPr>
              <a:t>reverse_lookup</a:t>
            </a:r>
            <a:r>
              <a:rPr lang="en-US" sz="2000" dirty="0" smtClean="0">
                <a:latin typeface="Times New Roman" pitchFamily="18" charset="0"/>
                <a:cs typeface="Times New Roman" pitchFamily="18" charset="0"/>
              </a:rPr>
              <a:t>(h, 3) </a:t>
            </a:r>
          </a:p>
          <a:p>
            <a:r>
              <a:rPr lang="en-US" sz="2000" dirty="0" err="1" smtClean="0">
                <a:latin typeface="Times New Roman" pitchFamily="18" charset="0"/>
                <a:cs typeface="Times New Roman" pitchFamily="18" charset="0"/>
              </a:rPr>
              <a:t>Traceback</a:t>
            </a:r>
            <a:r>
              <a:rPr lang="en-US" sz="2000" dirty="0" smtClean="0">
                <a:latin typeface="Times New Roman" pitchFamily="18" charset="0"/>
                <a:cs typeface="Times New Roman" pitchFamily="18" charset="0"/>
              </a:rPr>
              <a:t> (most recent call last): </a:t>
            </a:r>
          </a:p>
          <a:p>
            <a:r>
              <a:rPr lang="en-US" sz="2000" dirty="0" smtClean="0">
                <a:latin typeface="Times New Roman" pitchFamily="18" charset="0"/>
                <a:cs typeface="Times New Roman" pitchFamily="18" charset="0"/>
              </a:rPr>
              <a:t>File "&lt;</a:t>
            </a:r>
            <a:r>
              <a:rPr lang="en-US" sz="2000" dirty="0" err="1" smtClean="0">
                <a:latin typeface="Times New Roman" pitchFamily="18" charset="0"/>
                <a:cs typeface="Times New Roman" pitchFamily="18" charset="0"/>
              </a:rPr>
              <a:t>stdin</a:t>
            </a:r>
            <a:r>
              <a:rPr lang="en-US" sz="2000" dirty="0" smtClean="0">
                <a:latin typeface="Times New Roman" pitchFamily="18" charset="0"/>
                <a:cs typeface="Times New Roman" pitchFamily="18" charset="0"/>
              </a:rPr>
              <a:t>&gt;", line 1, in &lt;module&gt; </a:t>
            </a:r>
          </a:p>
          <a:p>
            <a:r>
              <a:rPr lang="en-US" sz="2000" dirty="0" smtClean="0">
                <a:latin typeface="Times New Roman" pitchFamily="18" charset="0"/>
                <a:cs typeface="Times New Roman" pitchFamily="18" charset="0"/>
              </a:rPr>
              <a:t>File "&lt;</a:t>
            </a:r>
            <a:r>
              <a:rPr lang="en-US" sz="2000" dirty="0" err="1" smtClean="0">
                <a:latin typeface="Times New Roman" pitchFamily="18" charset="0"/>
                <a:cs typeface="Times New Roman" pitchFamily="18" charset="0"/>
              </a:rPr>
              <a:t>stdin</a:t>
            </a:r>
            <a:r>
              <a:rPr lang="en-US" sz="2000" dirty="0" smtClean="0">
                <a:latin typeface="Times New Roman" pitchFamily="18" charset="0"/>
                <a:cs typeface="Times New Roman" pitchFamily="18" charset="0"/>
              </a:rPr>
              <a:t>&gt;", line 5, in </a:t>
            </a:r>
            <a:r>
              <a:rPr lang="en-US" sz="2000" dirty="0" err="1" smtClean="0">
                <a:latin typeface="Times New Roman" pitchFamily="18" charset="0"/>
                <a:cs typeface="Times New Roman" pitchFamily="18" charset="0"/>
              </a:rPr>
              <a:t>reverse_lookup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LookupError</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effect when you raise an exception is the same as when Python raises one: it prints a </a:t>
            </a:r>
            <a:r>
              <a:rPr lang="en-US" sz="2000" dirty="0" err="1" smtClean="0">
                <a:latin typeface="Times New Roman" pitchFamily="18" charset="0"/>
                <a:cs typeface="Times New Roman" pitchFamily="18" charset="0"/>
              </a:rPr>
              <a:t>traceback</a:t>
            </a:r>
            <a:r>
              <a:rPr lang="en-US" sz="2000" dirty="0" smtClean="0">
                <a:latin typeface="Times New Roman" pitchFamily="18" charset="0"/>
                <a:cs typeface="Times New Roman" pitchFamily="18" charset="0"/>
              </a:rPr>
              <a:t> and an error message.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000" dirty="0" smtClean="0">
                <a:latin typeface="Times New Roman" pitchFamily="18" charset="0"/>
                <a:cs typeface="Times New Roman" pitchFamily="18" charset="0"/>
              </a:rPr>
              <a:t>The raise statement can take a detailed error message as an optional argument.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For example: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&gt;&gt;&gt; raise </a:t>
            </a:r>
            <a:r>
              <a:rPr lang="en-US" sz="2000" dirty="0" err="1" smtClean="0">
                <a:latin typeface="Times New Roman" pitchFamily="18" charset="0"/>
                <a:cs typeface="Times New Roman" pitchFamily="18" charset="0"/>
              </a:rPr>
              <a:t>LookupError</a:t>
            </a:r>
            <a:r>
              <a:rPr lang="en-US" sz="2000" dirty="0" smtClean="0">
                <a:latin typeface="Times New Roman" pitchFamily="18" charset="0"/>
                <a:cs typeface="Times New Roman" pitchFamily="18" charset="0"/>
              </a:rPr>
              <a:t>('value does not appear in the dictionary') </a:t>
            </a:r>
          </a:p>
          <a:p>
            <a:r>
              <a:rPr lang="en-US" sz="2000" dirty="0" err="1" smtClean="0">
                <a:latin typeface="Times New Roman" pitchFamily="18" charset="0"/>
                <a:cs typeface="Times New Roman" pitchFamily="18" charset="0"/>
              </a:rPr>
              <a:t>Traceback</a:t>
            </a:r>
            <a:r>
              <a:rPr lang="en-US" sz="2000" dirty="0" smtClean="0">
                <a:latin typeface="Times New Roman" pitchFamily="18" charset="0"/>
                <a:cs typeface="Times New Roman" pitchFamily="18" charset="0"/>
              </a:rPr>
              <a:t> (most recent call last): </a:t>
            </a:r>
          </a:p>
          <a:p>
            <a:r>
              <a:rPr lang="en-US" sz="2000" dirty="0" smtClean="0">
                <a:latin typeface="Times New Roman" pitchFamily="18" charset="0"/>
                <a:cs typeface="Times New Roman" pitchFamily="18" charset="0"/>
              </a:rPr>
              <a:t>File "&lt;</a:t>
            </a:r>
            <a:r>
              <a:rPr lang="en-US" sz="2000" dirty="0" err="1" smtClean="0">
                <a:latin typeface="Times New Roman" pitchFamily="18" charset="0"/>
                <a:cs typeface="Times New Roman" pitchFamily="18" charset="0"/>
              </a:rPr>
              <a:t>stdin</a:t>
            </a:r>
            <a:r>
              <a:rPr lang="en-US" sz="2000" dirty="0" smtClean="0">
                <a:latin typeface="Times New Roman" pitchFamily="18" charset="0"/>
                <a:cs typeface="Times New Roman" pitchFamily="18" charset="0"/>
              </a:rPr>
              <a:t>&gt;", line 1, in ? </a:t>
            </a:r>
          </a:p>
          <a:p>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LookupError</a:t>
            </a:r>
            <a:r>
              <a:rPr lang="en-US" sz="2000" dirty="0" smtClean="0">
                <a:latin typeface="Times New Roman" pitchFamily="18" charset="0"/>
                <a:cs typeface="Times New Roman" pitchFamily="18" charset="0"/>
              </a:rPr>
              <a:t>: value does not appear in the dictionary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reverse lookup is much slower than a forward lookup; if you have to do it often, or if the dictionary gets big, the performance of your program will suffer.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smtClean="0">
                <a:latin typeface="Times New Roman" pitchFamily="18" charset="0"/>
                <a:cs typeface="Times New Roman" pitchFamily="18" charset="0"/>
              </a:rPr>
              <a:t>Dictionaries and lists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a:bodyPr>
          <a:lstStyle/>
          <a:p>
            <a:pPr algn="just"/>
            <a:r>
              <a:rPr lang="en-US" sz="2000" dirty="0" smtClean="0">
                <a:latin typeface="Times New Roman" pitchFamily="18" charset="0"/>
                <a:cs typeface="Times New Roman" pitchFamily="18" charset="0"/>
              </a:rPr>
              <a:t>Lists can appear as values in a dictionary. </a:t>
            </a:r>
          </a:p>
          <a:p>
            <a:pPr algn="just"/>
            <a:r>
              <a:rPr lang="en-US" sz="2000" dirty="0" smtClean="0">
                <a:latin typeface="Times New Roman" pitchFamily="18" charset="0"/>
                <a:cs typeface="Times New Roman" pitchFamily="18" charset="0"/>
              </a:rPr>
              <a:t>For example, if you are given a dictionary that maps from letters to frequencies, you might want to invert it; that is, create a dictionary that maps from frequencies to letters. </a:t>
            </a:r>
          </a:p>
          <a:p>
            <a:pPr algn="just"/>
            <a:r>
              <a:rPr lang="en-US" sz="2000" dirty="0" smtClean="0">
                <a:latin typeface="Times New Roman" pitchFamily="18" charset="0"/>
                <a:cs typeface="Times New Roman" pitchFamily="18" charset="0"/>
              </a:rPr>
              <a:t>Since there might be several letters with the same frequency, each value in the inverted dictionary should be a list of letters. </a:t>
            </a:r>
          </a:p>
          <a:p>
            <a:pPr algn="just"/>
            <a:r>
              <a:rPr lang="en-US" sz="2000" b="1" dirty="0" smtClean="0">
                <a:latin typeface="Times New Roman" pitchFamily="18" charset="0"/>
                <a:cs typeface="Times New Roman" pitchFamily="18" charset="0"/>
              </a:rPr>
              <a:t>Here is a function that inverts a dictionary: </a:t>
            </a:r>
          </a:p>
          <a:p>
            <a:pPr algn="just"/>
            <a:r>
              <a:rPr lang="en-US" sz="2000" dirty="0" smtClean="0">
                <a:latin typeface="Times New Roman" pitchFamily="18" charset="0"/>
                <a:cs typeface="Times New Roman" pitchFamily="18" charset="0"/>
              </a:rPr>
              <a:t>def </a:t>
            </a:r>
            <a:r>
              <a:rPr lang="en-US" sz="2000" dirty="0" err="1" smtClean="0">
                <a:latin typeface="Times New Roman" pitchFamily="18" charset="0"/>
                <a:cs typeface="Times New Roman" pitchFamily="18" charset="0"/>
              </a:rPr>
              <a:t>invert_dict</a:t>
            </a:r>
            <a:r>
              <a:rPr lang="en-US" sz="2000" dirty="0" smtClean="0">
                <a:latin typeface="Times New Roman" pitchFamily="18" charset="0"/>
                <a:cs typeface="Times New Roman" pitchFamily="18" charset="0"/>
              </a:rPr>
              <a:t>(d): </a:t>
            </a:r>
          </a:p>
          <a:p>
            <a:pPr algn="just"/>
            <a:r>
              <a:rPr lang="en-US" sz="2000" dirty="0" smtClean="0">
                <a:latin typeface="Times New Roman" pitchFamily="18" charset="0"/>
                <a:cs typeface="Times New Roman" pitchFamily="18" charset="0"/>
              </a:rPr>
              <a:t>inverse = </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for key in d: </a:t>
            </a:r>
          </a:p>
          <a:p>
            <a:pPr algn="just"/>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 = d[key] if </a:t>
            </a:r>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 not in </a:t>
            </a:r>
          </a:p>
          <a:p>
            <a:pPr algn="just"/>
            <a:r>
              <a:rPr lang="en-US" sz="2000" dirty="0" smtClean="0">
                <a:latin typeface="Times New Roman" pitchFamily="18" charset="0"/>
                <a:cs typeface="Times New Roman" pitchFamily="18" charset="0"/>
              </a:rPr>
              <a:t>inverse: inverse[</a:t>
            </a:r>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 = [key] </a:t>
            </a:r>
          </a:p>
          <a:p>
            <a:pPr algn="just"/>
            <a:r>
              <a:rPr lang="en-US" sz="2000" dirty="0" smtClean="0">
                <a:latin typeface="Times New Roman" pitchFamily="18" charset="0"/>
                <a:cs typeface="Times New Roman" pitchFamily="18" charset="0"/>
              </a:rPr>
              <a:t>else: </a:t>
            </a:r>
          </a:p>
          <a:p>
            <a:pPr algn="just"/>
            <a:r>
              <a:rPr lang="en-US" sz="2000" dirty="0" smtClean="0">
                <a:latin typeface="Times New Roman" pitchFamily="18" charset="0"/>
                <a:cs typeface="Times New Roman" pitchFamily="18" charset="0"/>
              </a:rPr>
              <a:t>inverse[</a:t>
            </a:r>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].append(key) </a:t>
            </a:r>
          </a:p>
          <a:p>
            <a:pPr algn="just"/>
            <a:r>
              <a:rPr lang="en-US" sz="2000" dirty="0" smtClean="0">
                <a:latin typeface="Times New Roman" pitchFamily="18" charset="0"/>
                <a:cs typeface="Times New Roman" pitchFamily="18" charset="0"/>
              </a:rPr>
              <a:t>return inverse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half" idx="1"/>
          </p:nvPr>
        </p:nvSpPr>
        <p:spPr>
          <a:xfrm>
            <a:off x="152400" y="304800"/>
            <a:ext cx="4038600" cy="6172200"/>
          </a:xfrm>
        </p:spPr>
        <p:txBody>
          <a:bodyPr>
            <a:normAutofit lnSpcReduction="10000"/>
          </a:bodyPr>
          <a:lstStyle/>
          <a:p>
            <a:pPr algn="just"/>
            <a:r>
              <a:rPr lang="en-US" sz="2000" dirty="0" smtClean="0">
                <a:latin typeface="Times New Roman" pitchFamily="18" charset="0"/>
                <a:cs typeface="Times New Roman" pitchFamily="18" charset="0"/>
              </a:rPr>
              <a:t>Each time through the loop, key gets a key from d and </a:t>
            </a:r>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 gets the corresponding value. </a:t>
            </a:r>
          </a:p>
          <a:p>
            <a:pPr algn="just"/>
            <a:r>
              <a:rPr lang="en-US" sz="2000" dirty="0" smtClean="0">
                <a:latin typeface="Times New Roman" pitchFamily="18" charset="0"/>
                <a:cs typeface="Times New Roman" pitchFamily="18" charset="0"/>
              </a:rPr>
              <a:t>If </a:t>
            </a:r>
            <a:r>
              <a:rPr lang="en-US" sz="2000" dirty="0" err="1" smtClean="0">
                <a:latin typeface="Times New Roman" pitchFamily="18" charset="0"/>
                <a:cs typeface="Times New Roman" pitchFamily="18" charset="0"/>
              </a:rPr>
              <a:t>val</a:t>
            </a:r>
            <a:r>
              <a:rPr lang="en-US" sz="2000" dirty="0" smtClean="0">
                <a:latin typeface="Times New Roman" pitchFamily="18" charset="0"/>
                <a:cs typeface="Times New Roman" pitchFamily="18" charset="0"/>
              </a:rPr>
              <a:t> is not in inverse, that means we haven’t seen it before, so we create a new item and initialize it with a singleton (a list that contains a single element).</a:t>
            </a:r>
          </a:p>
          <a:p>
            <a:pPr algn="just"/>
            <a:r>
              <a:rPr lang="en-US" sz="2000" dirty="0" smtClean="0">
                <a:latin typeface="Times New Roman" pitchFamily="18" charset="0"/>
                <a:cs typeface="Times New Roman" pitchFamily="18" charset="0"/>
              </a:rPr>
              <a:t>Otherwise, we have seen this value before, so we append the corresponding key to the list.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Here is an example: </a:t>
            </a:r>
          </a:p>
          <a:p>
            <a:pPr algn="just"/>
            <a:r>
              <a:rPr lang="en-US" sz="2000" dirty="0" smtClean="0">
                <a:latin typeface="Times New Roman" pitchFamily="18" charset="0"/>
                <a:cs typeface="Times New Roman" pitchFamily="18" charset="0"/>
              </a:rPr>
              <a:t>&gt;&gt;&gt; </a:t>
            </a:r>
            <a:r>
              <a:rPr lang="en-US" sz="2000" dirty="0" err="1" smtClean="0">
                <a:latin typeface="Times New Roman" pitchFamily="18" charset="0"/>
                <a:cs typeface="Times New Roman" pitchFamily="18" charset="0"/>
              </a:rPr>
              <a:t>hist</a:t>
            </a:r>
            <a:r>
              <a:rPr lang="en-US" sz="2000" dirty="0" smtClean="0">
                <a:latin typeface="Times New Roman" pitchFamily="18" charset="0"/>
                <a:cs typeface="Times New Roman" pitchFamily="18" charset="0"/>
              </a:rPr>
              <a:t> = histogram('parrot') </a:t>
            </a:r>
          </a:p>
          <a:p>
            <a:pPr algn="just"/>
            <a:r>
              <a:rPr lang="en-US" sz="2000" dirty="0" smtClean="0">
                <a:latin typeface="Times New Roman" pitchFamily="18" charset="0"/>
                <a:cs typeface="Times New Roman" pitchFamily="18" charset="0"/>
              </a:rPr>
              <a:t>&gt;&gt;&gt; </a:t>
            </a:r>
            <a:r>
              <a:rPr lang="en-US" sz="2000" dirty="0" err="1" smtClean="0">
                <a:latin typeface="Times New Roman" pitchFamily="18" charset="0"/>
                <a:cs typeface="Times New Roman" pitchFamily="18" charset="0"/>
              </a:rPr>
              <a:t>hist</a:t>
            </a:r>
            <a:r>
              <a:rPr lang="en-US" sz="2000" dirty="0" smtClean="0">
                <a:latin typeface="Times New Roman" pitchFamily="18" charset="0"/>
                <a:cs typeface="Times New Roman" pitchFamily="18" charset="0"/>
              </a:rPr>
              <a:t> {'a': 1, 'p': 1, 'r': 2, 't': 1, 'o': 1} </a:t>
            </a:r>
          </a:p>
          <a:p>
            <a:pPr algn="just"/>
            <a:r>
              <a:rPr lang="en-US" sz="2000" dirty="0" smtClean="0">
                <a:latin typeface="Times New Roman" pitchFamily="18" charset="0"/>
                <a:cs typeface="Times New Roman" pitchFamily="18" charset="0"/>
              </a:rPr>
              <a:t>&gt;&gt;&gt; inverse = </a:t>
            </a:r>
            <a:r>
              <a:rPr lang="en-US" sz="2000" dirty="0" err="1" smtClean="0">
                <a:latin typeface="Times New Roman" pitchFamily="18" charset="0"/>
                <a:cs typeface="Times New Roman" pitchFamily="18" charset="0"/>
              </a:rPr>
              <a:t>invert_dict</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hist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&gt;&gt;&gt; inverse {1: ['a', 'p', 't', 'o'], 2: ['r']} </a:t>
            </a:r>
            <a:endParaRPr lang="en-US" sz="2000" dirty="0">
              <a:latin typeface="Times New Roman" pitchFamily="18" charset="0"/>
              <a:cs typeface="Times New Roman" pitchFamily="18" charset="0"/>
            </a:endParaRPr>
          </a:p>
        </p:txBody>
      </p:sp>
      <p:sp>
        <p:nvSpPr>
          <p:cNvPr id="9" name="Content Placeholder 8"/>
          <p:cNvSpPr>
            <a:spLocks noGrp="1"/>
          </p:cNvSpPr>
          <p:nvPr>
            <p:ph sz="half" idx="2"/>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buNone/>
            </a:pPr>
            <a:endParaRPr lang="en-US" sz="2000" b="1" dirty="0" smtClean="0">
              <a:latin typeface="Times New Roman" pitchFamily="18" charset="0"/>
              <a:cs typeface="Times New Roman" pitchFamily="18" charset="0"/>
            </a:endParaRPr>
          </a:p>
          <a:p>
            <a:pPr algn="ctr">
              <a:buNone/>
            </a:pPr>
            <a:r>
              <a:rPr lang="en-US" sz="2000" b="1" dirty="0" smtClean="0">
                <a:latin typeface="Times New Roman" pitchFamily="18" charset="0"/>
                <a:cs typeface="Times New Roman" pitchFamily="18" charset="0"/>
              </a:rPr>
              <a:t>Figure 3.1: State diagram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pic>
        <p:nvPicPr>
          <p:cNvPr id="1026" name="Picture 2"/>
          <p:cNvPicPr>
            <a:picLocks noChangeAspect="1" noChangeArrowheads="1"/>
          </p:cNvPicPr>
          <p:nvPr/>
        </p:nvPicPr>
        <p:blipFill>
          <a:blip r:embed="rId2"/>
          <a:srcRect/>
          <a:stretch>
            <a:fillRect/>
          </a:stretch>
        </p:blipFill>
        <p:spPr bwMode="auto">
          <a:xfrm>
            <a:off x="4114800" y="1524000"/>
            <a:ext cx="4876800" cy="2971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2"/>
                </a:solidFill>
                <a:latin typeface="Times New Roman" pitchFamily="18" charset="0"/>
                <a:cs typeface="Times New Roman" pitchFamily="18" charset="0"/>
              </a:rPr>
              <a:t>key:value</a:t>
            </a:r>
            <a:endParaRPr lang="en-US" b="1" dirty="0">
              <a:solidFill>
                <a:schemeClr val="accent2"/>
              </a:solidFill>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 dictionary contains a collection of indices, which are called </a:t>
            </a:r>
            <a:r>
              <a:rPr lang="en-US" sz="2800" b="1" dirty="0" smtClean="0">
                <a:solidFill>
                  <a:schemeClr val="accent2"/>
                </a:solidFill>
                <a:latin typeface="Times New Roman" pitchFamily="18" charset="0"/>
                <a:cs typeface="Times New Roman" pitchFamily="18" charset="0"/>
              </a:rPr>
              <a:t>keys</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a collection of </a:t>
            </a:r>
            <a:r>
              <a:rPr lang="en-US" sz="2800" b="1" dirty="0" smtClean="0">
                <a:solidFill>
                  <a:schemeClr val="accent2"/>
                </a:solidFill>
                <a:latin typeface="Times New Roman" pitchFamily="18" charset="0"/>
                <a:cs typeface="Times New Roman" pitchFamily="18" charset="0"/>
              </a:rPr>
              <a:t>values</a:t>
            </a:r>
            <a:r>
              <a:rPr lang="en-US" sz="2800" dirty="0" smtClean="0">
                <a:latin typeface="Times New Roman" pitchFamily="18" charset="0"/>
                <a:cs typeface="Times New Roman" pitchFamily="18" charset="0"/>
              </a:rPr>
              <a:t>.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Each key is associated with a single value.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association of a key and a value is called a </a:t>
            </a:r>
            <a:r>
              <a:rPr lang="en-US" sz="2800" b="1" dirty="0" smtClean="0">
                <a:solidFill>
                  <a:srgbClr val="00B0F0"/>
                </a:solidFill>
                <a:latin typeface="Times New Roman" pitchFamily="18" charset="0"/>
                <a:cs typeface="Times New Roman" pitchFamily="18" charset="0"/>
              </a:rPr>
              <a:t>key-value pair.</a:t>
            </a:r>
          </a:p>
          <a:p>
            <a:endParaRPr lang="en-US" dirty="0"/>
          </a:p>
        </p:txBody>
      </p:sp>
      <p:sp>
        <p:nvSpPr>
          <p:cNvPr id="4" name="Date Placeholder 3"/>
          <p:cNvSpPr>
            <a:spLocks noGrp="1"/>
          </p:cNvSpPr>
          <p:nvPr>
            <p:ph type="dt" sz="half" idx="10"/>
          </p:nvPr>
        </p:nvSpPr>
        <p:spPr/>
        <p:txBody>
          <a:bodyPr/>
          <a:lstStyle/>
          <a:p>
            <a:fld id="{4171E1C0-B5DE-445D-BA88-FB1CFF6F89BF}"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334962"/>
          </a:xfrm>
        </p:spPr>
        <p:txBody>
          <a:bodyPr>
            <a:normAutofit fontScale="90000"/>
          </a:bodyPr>
          <a:lstStyle/>
          <a:p>
            <a:endParaRPr lang="en-US" dirty="0"/>
          </a:p>
        </p:txBody>
      </p:sp>
      <p:sp>
        <p:nvSpPr>
          <p:cNvPr id="9" name="Content Placeholder 8"/>
          <p:cNvSpPr>
            <a:spLocks noGrp="1"/>
          </p:cNvSpPr>
          <p:nvPr>
            <p:ph idx="1"/>
          </p:nvPr>
        </p:nvSpPr>
        <p:spPr>
          <a:xfrm>
            <a:off x="457200" y="838200"/>
            <a:ext cx="8229600" cy="5638800"/>
          </a:xfrm>
        </p:spPr>
        <p:txBody>
          <a:bodyPr>
            <a:noAutofit/>
          </a:bodyPr>
          <a:lstStyle/>
          <a:p>
            <a:pPr algn="just"/>
            <a:r>
              <a:rPr lang="en-US" sz="2000" dirty="0" smtClean="0">
                <a:latin typeface="Times New Roman" pitchFamily="18" charset="0"/>
                <a:cs typeface="Times New Roman" pitchFamily="18" charset="0"/>
              </a:rPr>
              <a:t>Figure 3.1 is a state diagram showing </a:t>
            </a:r>
            <a:r>
              <a:rPr lang="en-US" sz="2000" dirty="0" err="1" smtClean="0">
                <a:latin typeface="Times New Roman" pitchFamily="18" charset="0"/>
                <a:cs typeface="Times New Roman" pitchFamily="18" charset="0"/>
              </a:rPr>
              <a:t>hist</a:t>
            </a:r>
            <a:r>
              <a:rPr lang="en-US" sz="2000" dirty="0" smtClean="0">
                <a:latin typeface="Times New Roman" pitchFamily="18" charset="0"/>
                <a:cs typeface="Times New Roman" pitchFamily="18" charset="0"/>
              </a:rPr>
              <a:t> and inverse.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dictionary is represented as a box with the type </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 above it and the key-value pairs inside. </a:t>
            </a:r>
          </a:p>
          <a:p>
            <a:pPr algn="just"/>
            <a:r>
              <a:rPr lang="en-US" sz="2000" dirty="0" smtClean="0">
                <a:latin typeface="Times New Roman" pitchFamily="18" charset="0"/>
                <a:cs typeface="Times New Roman" pitchFamily="18" charset="0"/>
              </a:rPr>
              <a:t>If the values are integers, floats or strings, I draw them inside the box, but I usually draw lists outside the box, just to keep the diagram simple. </a:t>
            </a:r>
          </a:p>
          <a:p>
            <a:pPr algn="just"/>
            <a:r>
              <a:rPr lang="en-US" sz="2000" dirty="0" smtClean="0">
                <a:latin typeface="Times New Roman" pitchFamily="18" charset="0"/>
                <a:cs typeface="Times New Roman" pitchFamily="18" charset="0"/>
              </a:rPr>
              <a:t>Lists can be values in a dictionary, as this example shows, but they cannot be keys. Here’s what happens if you try: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t = [1, 2, 3] </a:t>
            </a:r>
          </a:p>
          <a:p>
            <a:pPr algn="just"/>
            <a:r>
              <a:rPr lang="en-US" sz="2000" dirty="0" smtClean="0">
                <a:latin typeface="Times New Roman" pitchFamily="18" charset="0"/>
                <a:cs typeface="Times New Roman" pitchFamily="18" charset="0"/>
              </a:rPr>
              <a:t>&gt;&gt;&gt; d = </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&gt;&gt;&gt; d[t] = 'oops' </a:t>
            </a:r>
          </a:p>
          <a:p>
            <a:pPr algn="just"/>
            <a:r>
              <a:rPr lang="en-US" sz="2000" dirty="0" err="1" smtClean="0">
                <a:latin typeface="Times New Roman" pitchFamily="18" charset="0"/>
                <a:cs typeface="Times New Roman" pitchFamily="18" charset="0"/>
              </a:rPr>
              <a:t>Traceback</a:t>
            </a:r>
            <a:r>
              <a:rPr lang="en-US" sz="2000" dirty="0" smtClean="0">
                <a:latin typeface="Times New Roman" pitchFamily="18" charset="0"/>
                <a:cs typeface="Times New Roman" pitchFamily="18" charset="0"/>
              </a:rPr>
              <a:t> (most recent call last): </a:t>
            </a:r>
          </a:p>
          <a:p>
            <a:pPr algn="just"/>
            <a:r>
              <a:rPr lang="en-US" sz="2000" dirty="0" smtClean="0">
                <a:latin typeface="Times New Roman" pitchFamily="18" charset="0"/>
                <a:cs typeface="Times New Roman" pitchFamily="18" charset="0"/>
              </a:rPr>
              <a:t>File "&lt;</a:t>
            </a:r>
            <a:r>
              <a:rPr lang="en-US" sz="2000" dirty="0" err="1" smtClean="0">
                <a:latin typeface="Times New Roman" pitchFamily="18" charset="0"/>
                <a:cs typeface="Times New Roman" pitchFamily="18" charset="0"/>
              </a:rPr>
              <a:t>stdin</a:t>
            </a:r>
            <a:r>
              <a:rPr lang="en-US" sz="2000" dirty="0" smtClean="0">
                <a:latin typeface="Times New Roman" pitchFamily="18" charset="0"/>
                <a:cs typeface="Times New Roman" pitchFamily="18" charset="0"/>
              </a:rPr>
              <a:t>&gt;", line 1, in ? </a:t>
            </a:r>
          </a:p>
          <a:p>
            <a:pPr algn="just"/>
            <a:r>
              <a:rPr lang="en-US" sz="2000" dirty="0" err="1" smtClean="0">
                <a:latin typeface="Times New Roman" pitchFamily="18" charset="0"/>
                <a:cs typeface="Times New Roman" pitchFamily="18" charset="0"/>
              </a:rPr>
              <a:t>TypeError</a:t>
            </a:r>
            <a:r>
              <a:rPr lang="en-US" sz="2000" dirty="0" smtClean="0">
                <a:latin typeface="Times New Roman" pitchFamily="18" charset="0"/>
                <a:cs typeface="Times New Roman" pitchFamily="18" charset="0"/>
              </a:rPr>
              <a:t>: list objects are </a:t>
            </a:r>
            <a:r>
              <a:rPr lang="en-US" sz="2000" dirty="0" err="1" smtClean="0">
                <a:latin typeface="Times New Roman" pitchFamily="18" charset="0"/>
                <a:cs typeface="Times New Roman" pitchFamily="18" charset="0"/>
              </a:rPr>
              <a:t>unhashable</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D9611DE5-75AA-4F7D-BC87-4A9A12A46D99}" type="datetime1">
              <a:rPr lang="en-US" smtClean="0"/>
              <a:pPr/>
              <a:t>07-Jul-21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 dictionary is implemented using a </a:t>
            </a:r>
            <a:r>
              <a:rPr lang="en-US" sz="2400" dirty="0" err="1" smtClean="0">
                <a:latin typeface="Times New Roman" pitchFamily="18" charset="0"/>
                <a:cs typeface="Times New Roman" pitchFamily="18" charset="0"/>
              </a:rPr>
              <a:t>hashtable</a:t>
            </a:r>
            <a:r>
              <a:rPr lang="en-US" sz="2400" dirty="0" smtClean="0">
                <a:latin typeface="Times New Roman" pitchFamily="18" charset="0"/>
                <a:cs typeface="Times New Roman" pitchFamily="18" charset="0"/>
              </a:rPr>
              <a:t> and that means that the keys have to be </a:t>
            </a:r>
            <a:r>
              <a:rPr lang="en-US" sz="2400" dirty="0" err="1" smtClean="0">
                <a:latin typeface="Times New Roman" pitchFamily="18" charset="0"/>
                <a:cs typeface="Times New Roman" pitchFamily="18" charset="0"/>
              </a:rPr>
              <a:t>hashable</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hash is a function that takes a value (of any kind) and returns an integer. Dictionaries use these integers, called hash values, to store and look up key-value pairs.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Dictionaries and Files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000" dirty="0" smtClean="0">
                <a:latin typeface="Times New Roman" pitchFamily="18" charset="0"/>
                <a:cs typeface="Times New Roman" pitchFamily="18" charset="0"/>
              </a:rPr>
              <a:t>A dictionary can be used to count the frequency of words in a file. Consider a file myfile.txt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consisting of following text – </a:t>
            </a:r>
          </a:p>
          <a:p>
            <a:pPr algn="just"/>
            <a:endParaRPr lang="en-US" sz="2000" dirty="0" smtClean="0">
              <a:latin typeface="Times New Roman" pitchFamily="18" charset="0"/>
              <a:cs typeface="Times New Roman" pitchFamily="18" charset="0"/>
            </a:endParaRPr>
          </a:p>
          <a:p>
            <a:pPr algn="just"/>
            <a:r>
              <a:rPr lang="en-US" sz="2000" dirty="0" smtClean="0">
                <a:solidFill>
                  <a:srgbClr val="FF0000"/>
                </a:solidFill>
                <a:latin typeface="Times New Roman" pitchFamily="18" charset="0"/>
                <a:cs typeface="Times New Roman" pitchFamily="18" charset="0"/>
              </a:rPr>
              <a:t>hello, how are you? </a:t>
            </a:r>
          </a:p>
          <a:p>
            <a:pPr algn="just"/>
            <a:r>
              <a:rPr lang="en-US" sz="2000" dirty="0" smtClean="0">
                <a:solidFill>
                  <a:srgbClr val="FF0000"/>
                </a:solidFill>
                <a:latin typeface="Times New Roman" pitchFamily="18" charset="0"/>
                <a:cs typeface="Times New Roman" pitchFamily="18" charset="0"/>
              </a:rPr>
              <a:t>I am doing fine. </a:t>
            </a:r>
          </a:p>
          <a:p>
            <a:pPr algn="just"/>
            <a:r>
              <a:rPr lang="en-US" sz="2000" dirty="0" smtClean="0">
                <a:solidFill>
                  <a:srgbClr val="FF0000"/>
                </a:solidFill>
                <a:latin typeface="Times New Roman" pitchFamily="18" charset="0"/>
                <a:cs typeface="Times New Roman" pitchFamily="18" charset="0"/>
              </a:rPr>
              <a:t>How about you? </a:t>
            </a:r>
          </a:p>
          <a:p>
            <a:pPr algn="just"/>
            <a:r>
              <a:rPr lang="en-US" sz="2000" dirty="0" smtClean="0">
                <a:latin typeface="Times New Roman" pitchFamily="18" charset="0"/>
                <a:cs typeface="Times New Roman" pitchFamily="18" charset="0"/>
              </a:rPr>
              <a:t>Now, we need to count the frequency of each of the word in this file. </a:t>
            </a:r>
          </a:p>
          <a:p>
            <a:pPr algn="just"/>
            <a:r>
              <a:rPr lang="en-US" sz="2000" dirty="0" smtClean="0">
                <a:latin typeface="Times New Roman" pitchFamily="18" charset="0"/>
                <a:cs typeface="Times New Roman" pitchFamily="18" charset="0"/>
              </a:rPr>
              <a:t>So, we need to take an outer loop for iterating over entire file, and an inner loop for traversing each line in a file. </a:t>
            </a:r>
          </a:p>
          <a:p>
            <a:pPr algn="just"/>
            <a:r>
              <a:rPr lang="en-US" sz="2000" dirty="0" smtClean="0">
                <a:latin typeface="Times New Roman" pitchFamily="18" charset="0"/>
                <a:cs typeface="Times New Roman" pitchFamily="18" charset="0"/>
              </a:rPr>
              <a:t>Then in every line, we count the occurrence of a word, as we did before for a character.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Autofit/>
          </a:bodyPr>
          <a:lstStyle/>
          <a:p>
            <a:r>
              <a:rPr lang="en-US" sz="2000" dirty="0" smtClean="0">
                <a:latin typeface="Times New Roman" pitchFamily="18" charset="0"/>
                <a:cs typeface="Times New Roman" pitchFamily="18" charset="0"/>
              </a:rPr>
              <a:t>The program is given as below –</a:t>
            </a:r>
          </a:p>
          <a:p>
            <a:r>
              <a:rPr lang="en-US" sz="2000" dirty="0" err="1" smtClean="0">
                <a:latin typeface="Times New Roman" pitchFamily="18" charset="0"/>
                <a:cs typeface="Times New Roman" pitchFamily="18" charset="0"/>
              </a:rPr>
              <a:t>fname</a:t>
            </a:r>
            <a:r>
              <a:rPr lang="en-US" sz="2000" dirty="0" smtClean="0">
                <a:latin typeface="Times New Roman" pitchFamily="18" charset="0"/>
                <a:cs typeface="Times New Roman" pitchFamily="18" charset="0"/>
              </a:rPr>
              <a:t>=input("Enter file name:") </a:t>
            </a:r>
          </a:p>
          <a:p>
            <a:r>
              <a:rPr lang="en-US" sz="2000" dirty="0" smtClean="0">
                <a:latin typeface="Times New Roman" pitchFamily="18" charset="0"/>
                <a:cs typeface="Times New Roman" pitchFamily="18" charset="0"/>
              </a:rPr>
              <a:t>try: </a:t>
            </a:r>
          </a:p>
          <a:p>
            <a:r>
              <a:rPr lang="en-US" sz="2000" dirty="0" err="1" smtClean="0">
                <a:latin typeface="Times New Roman" pitchFamily="18" charset="0"/>
                <a:cs typeface="Times New Roman" pitchFamily="18" charset="0"/>
              </a:rPr>
              <a:t>fhand</a:t>
            </a:r>
            <a:r>
              <a:rPr lang="en-US" sz="2000" dirty="0" smtClean="0">
                <a:latin typeface="Times New Roman" pitchFamily="18" charset="0"/>
                <a:cs typeface="Times New Roman" pitchFamily="18" charset="0"/>
              </a:rPr>
              <a:t>=open</a:t>
            </a:r>
          </a:p>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fname</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except: </a:t>
            </a:r>
          </a:p>
          <a:p>
            <a:r>
              <a:rPr lang="en-US" sz="2000" dirty="0" smtClean="0">
                <a:latin typeface="Times New Roman" pitchFamily="18" charset="0"/>
                <a:cs typeface="Times New Roman" pitchFamily="18" charset="0"/>
              </a:rPr>
              <a:t>print("File cannot be opened") </a:t>
            </a:r>
          </a:p>
          <a:p>
            <a:r>
              <a:rPr lang="en-US" sz="2000" dirty="0" smtClean="0">
                <a:latin typeface="Times New Roman" pitchFamily="18" charset="0"/>
                <a:cs typeface="Times New Roman" pitchFamily="18" charset="0"/>
              </a:rPr>
              <a:t>exit() </a:t>
            </a:r>
          </a:p>
          <a:p>
            <a:r>
              <a:rPr lang="en-US" sz="2000" dirty="0" smtClean="0">
                <a:latin typeface="Times New Roman" pitchFamily="18" charset="0"/>
                <a:cs typeface="Times New Roman" pitchFamily="18" charset="0"/>
              </a:rPr>
              <a:t>d=</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for line in </a:t>
            </a:r>
            <a:r>
              <a:rPr lang="en-US" sz="2000" dirty="0" err="1" smtClean="0">
                <a:latin typeface="Times New Roman" pitchFamily="18" charset="0"/>
                <a:cs typeface="Times New Roman" pitchFamily="18" charset="0"/>
              </a:rPr>
              <a:t>fhand</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for word in </a:t>
            </a:r>
            <a:r>
              <a:rPr lang="en-US" sz="2000" dirty="0" err="1" smtClean="0">
                <a:latin typeface="Times New Roman" pitchFamily="18" charset="0"/>
                <a:cs typeface="Times New Roman" pitchFamily="18" charset="0"/>
              </a:rPr>
              <a:t>line.split</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d[word]=</a:t>
            </a:r>
            <a:r>
              <a:rPr lang="en-US" sz="2000" dirty="0" err="1" smtClean="0">
                <a:latin typeface="Times New Roman" pitchFamily="18" charset="0"/>
                <a:cs typeface="Times New Roman" pitchFamily="18" charset="0"/>
              </a:rPr>
              <a:t>d.get</a:t>
            </a:r>
            <a:r>
              <a:rPr lang="en-US" sz="2000" dirty="0" smtClean="0">
                <a:latin typeface="Times New Roman" pitchFamily="18" charset="0"/>
                <a:cs typeface="Times New Roman" pitchFamily="18" charset="0"/>
              </a:rPr>
              <a:t>(word,0)+1 </a:t>
            </a:r>
          </a:p>
          <a:p>
            <a:r>
              <a:rPr lang="en-US" sz="2000" dirty="0" smtClean="0">
                <a:latin typeface="Times New Roman" pitchFamily="18" charset="0"/>
                <a:cs typeface="Times New Roman" pitchFamily="18" charset="0"/>
              </a:rPr>
              <a:t>print(d) </a:t>
            </a:r>
          </a:p>
        </p:txBody>
      </p:sp>
      <p:sp>
        <p:nvSpPr>
          <p:cNvPr id="8" name="Content Placeholder 7"/>
          <p:cNvSpPr>
            <a:spLocks noGrp="1"/>
          </p:cNvSpPr>
          <p:nvPr>
            <p:ph sz="half" idx="2"/>
          </p:nvPr>
        </p:nvSpPr>
        <p:spPr/>
        <p:txBody>
          <a:bodyPr>
            <a:normAutofit lnSpcReduction="10000"/>
          </a:bodyPr>
          <a:lstStyle/>
          <a:p>
            <a:pPr>
              <a:buNone/>
            </a:pPr>
            <a:r>
              <a:rPr lang="en-US" sz="2000" dirty="0" smtClean="0">
                <a:latin typeface="Times New Roman" pitchFamily="18" charset="0"/>
                <a:cs typeface="Times New Roman" pitchFamily="18" charset="0"/>
              </a:rPr>
              <a:t>	Input:	</a:t>
            </a:r>
          </a:p>
          <a:p>
            <a:pPr>
              <a:buNone/>
            </a:pPr>
            <a:r>
              <a:rPr lang="en-US" sz="2000" dirty="0" smtClean="0">
                <a:latin typeface="Times New Roman" pitchFamily="18" charset="0"/>
                <a:cs typeface="Times New Roman" pitchFamily="18" charset="0"/>
              </a:rPr>
              <a:t>		hello, how are you? </a:t>
            </a:r>
          </a:p>
          <a:p>
            <a:pPr>
              <a:buNone/>
            </a:pPr>
            <a:r>
              <a:rPr lang="en-US" sz="2000" dirty="0" smtClean="0">
                <a:latin typeface="Times New Roman" pitchFamily="18" charset="0"/>
                <a:cs typeface="Times New Roman" pitchFamily="18" charset="0"/>
              </a:rPr>
              <a:t>		I am doing fine. </a:t>
            </a:r>
          </a:p>
          <a:p>
            <a:pPr>
              <a:buNone/>
            </a:pPr>
            <a:r>
              <a:rPr lang="en-US" sz="2000" dirty="0" smtClean="0">
                <a:latin typeface="Times New Roman" pitchFamily="18" charset="0"/>
                <a:cs typeface="Times New Roman" pitchFamily="18" charset="0"/>
              </a:rPr>
              <a:t>		How about you? </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output of this program when the input file is </a:t>
            </a:r>
            <a:r>
              <a:rPr lang="en-US" sz="2000" i="1" dirty="0" smtClean="0">
                <a:latin typeface="Times New Roman" pitchFamily="18" charset="0"/>
                <a:cs typeface="Times New Roman" pitchFamily="18" charset="0"/>
              </a:rPr>
              <a:t>myfile.txt would be – </a:t>
            </a:r>
          </a:p>
          <a:p>
            <a:pPr>
              <a:buNone/>
            </a:pPr>
            <a:r>
              <a:rPr lang="en-US" sz="2000" dirty="0" smtClean="0"/>
              <a:t>	</a:t>
            </a:r>
            <a:endParaRPr lang="en-US" sz="2000" i="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Enter file name: myfile.txt </a:t>
            </a:r>
          </a:p>
          <a:p>
            <a:r>
              <a:rPr lang="en-US" sz="2000" dirty="0" smtClean="0">
                <a:latin typeface="Times New Roman" pitchFamily="18" charset="0"/>
                <a:cs typeface="Times New Roman" pitchFamily="18" charset="0"/>
              </a:rPr>
              <a:t>{'hello,': 1, </a:t>
            </a:r>
            <a:r>
              <a:rPr lang="en-US" sz="2000" dirty="0" smtClean="0">
                <a:solidFill>
                  <a:srgbClr val="FF0000"/>
                </a:solidFill>
                <a:latin typeface="Times New Roman" pitchFamily="18" charset="0"/>
                <a:cs typeface="Times New Roman" pitchFamily="18" charset="0"/>
              </a:rPr>
              <a:t>'how</a:t>
            </a:r>
            <a:r>
              <a:rPr lang="en-US" sz="2000" dirty="0" smtClean="0">
                <a:latin typeface="Times New Roman" pitchFamily="18" charset="0"/>
                <a:cs typeface="Times New Roman" pitchFamily="18" charset="0"/>
              </a:rPr>
              <a:t>': 1, 'are': 1, 'you?': 2, 'I': 1, 'am': 1,'doing': 1, 'fine.': 1, </a:t>
            </a:r>
            <a:r>
              <a:rPr lang="en-US" sz="2000" dirty="0" smtClean="0">
                <a:solidFill>
                  <a:srgbClr val="00B050"/>
                </a:solidFill>
                <a:latin typeface="Times New Roman" pitchFamily="18" charset="0"/>
                <a:cs typeface="Times New Roman" pitchFamily="18" charset="0"/>
              </a:rPr>
              <a:t>'How'</a:t>
            </a:r>
            <a:r>
              <a:rPr lang="en-US" sz="2000" dirty="0" smtClean="0">
                <a:latin typeface="Times New Roman" pitchFamily="18" charset="0"/>
                <a:cs typeface="Times New Roman" pitchFamily="18" charset="0"/>
              </a:rPr>
              <a:t>: 1, 'about': 1}</a:t>
            </a:r>
          </a:p>
          <a:p>
            <a:endParaRPr lang="en-US" dirty="0"/>
          </a:p>
        </p:txBody>
      </p:sp>
      <p:sp>
        <p:nvSpPr>
          <p:cNvPr id="4" name="Date Placeholder 3"/>
          <p:cNvSpPr>
            <a:spLocks noGrp="1"/>
          </p:cNvSpPr>
          <p:nvPr>
            <p:ph type="dt" sz="half" idx="10"/>
          </p:nvPr>
        </p:nvSpPr>
        <p:spPr/>
        <p:txBody>
          <a:bodyPr/>
          <a:lstStyle/>
          <a:p>
            <a:fld id="{5DCC567C-3B51-4889-971D-740DAAC434B1}" type="datetime1">
              <a:rPr lang="en-US" smtClean="0"/>
              <a:pPr/>
              <a:t>07-Jul-21</a:t>
            </a:fld>
            <a:endParaRPr lang="en-US" dirty="0"/>
          </a:p>
        </p:txBody>
      </p:sp>
      <p:sp>
        <p:nvSpPr>
          <p:cNvPr id="5" name="Footer Placeholder 4"/>
          <p:cNvSpPr>
            <a:spLocks noGrp="1"/>
          </p:cNvSpPr>
          <p:nvPr>
            <p:ph type="ftr" sz="quarter" idx="11"/>
          </p:nvPr>
        </p:nvSpPr>
        <p:spPr/>
        <p:txBody>
          <a:bodyPr/>
          <a:lstStyle/>
          <a:p>
            <a:r>
              <a:rPr lang="en-US" smtClean="0"/>
              <a:t>Lakshmi D L, Asst. Professor, BGSIT, BG Nagara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487362"/>
          </a:xfrm>
        </p:spPr>
        <p:txBody>
          <a:bodyPr>
            <a:normAutofit fontScale="90000"/>
          </a:bodyPr>
          <a:lstStyle/>
          <a:p>
            <a:endParaRPr lang="en-US" dirty="0"/>
          </a:p>
        </p:txBody>
      </p:sp>
      <p:sp>
        <p:nvSpPr>
          <p:cNvPr id="9" name="Content Placeholder 8"/>
          <p:cNvSpPr>
            <a:spLocks noGrp="1"/>
          </p:cNvSpPr>
          <p:nvPr>
            <p:ph idx="1"/>
          </p:nvPr>
        </p:nvSpPr>
        <p:spPr>
          <a:xfrm>
            <a:off x="457200" y="990600"/>
            <a:ext cx="8229600" cy="5135563"/>
          </a:xfrm>
        </p:spPr>
        <p:txBody>
          <a:bodyPr>
            <a:normAutofit lnSpcReduction="10000"/>
          </a:bodyPr>
          <a:lstStyle/>
          <a:p>
            <a:pPr algn="just"/>
            <a:r>
              <a:rPr lang="en-US" sz="2000" dirty="0" smtClean="0">
                <a:latin typeface="Times New Roman" pitchFamily="18" charset="0"/>
                <a:cs typeface="Times New Roman" pitchFamily="18" charset="0"/>
              </a:rPr>
              <a:t>Few points to be observed in the previous output –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punctuation marks like comma, full point, question mark etc. are also considered as a part of word and stored in the dictionary.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means, when a particular word appears in a file with and without punctuation mark, then there will be multiple entries of that word.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word ‘how’ and ‘How’ are treated as separate words in the above example because of uppercase and lowercase letters.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While solving problems on text analysis, machine learning, data analysis etc. such kinds of treatment of words lead to unexpected results.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we need to be careful in parsing the text and we should try to eliminate punctuation marks, ignoring the case etc. </a:t>
            </a:r>
            <a:endParaRPr lang="en-US" sz="2000" dirty="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D9611DE5-75AA-4F7D-BC87-4A9A12A46D99}" type="datetime1">
              <a:rPr lang="en-US" smtClean="0"/>
              <a:pPr/>
              <a:t>07-Jul-21</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p:txBody>
      </p:sp>
      <p:sp>
        <p:nvSpPr>
          <p:cNvPr id="19458" name="AutoShape 2" descr="data:image/jpeg;base64,/9j/4AAQSkZJRgABAQAAAQABAAD/2wCEAAoHCBQUFBcVFRQYFxcaFxsaFxobFxsaFxogGhcbGhcaGxcbICwkGx0pIBsaJTYlKS4wMzMzGyI5PjkyPSwyMzABCwsLEA4QHRISHTIiJCk4MjQyMjI0MjIwNDUyNDIwMjI0MjQyMjIwMjIyMDIyMjIyMjI0MjIyMjIyOzIyMjIyMv/AABEIALcBEwMBIgACEQEDEQH/xAAcAAAABwEBAAAAAAAAAAAAAAAAAQIDBAUGBwj/xABCEAACAQIEBAQEAwYEBQQDAQABAhEAAwQSITEFIkFRBhNhcTKBkaFCscEHFCNS0fBicoLxFTOSouFDg7LCc6OzFv/EABkBAQEBAQEBAAAAAAAAAAAAAAABAgMEBf/EACwRAAICAgIABQIFBQAAAAAAAAABAhEDIRIxBEFRYXETgSKRoeHxMlKx0fD/2gAMAwEAAhEDEQA/AM9ae5hcQufMpSDytyuhMSZ0kxB7GuqYXG6qd5UEQNSGg7fX6ViOI+Cr2JIuteW2+WMnlnciRJDRMn5VnOH4LiGGxaWbruhZWy5SGDi2MwGmoWY1MdRXeKcJca15ENhxjhC2WxTWviuS8BjKlxzE/wArSTHYEUOCWvMtr5wFx1YMCwO4kiQdSNtSN6n3P+WZGcuMzGN2MyDGzabfTtWY/wCEX3DXFxiC40qFCtroZUuCRMR07171UYUlfwUuMFj3u4m7bYzaUJbIHwsGzFwe+iAegarnwjxYNdu2nLAgwisIMAwusamKzPhLgWJtFyzIVOUxmPx6g7joDJNWj8OxIxNu9cMoGCMJ00YEMmkxoSQe1efJwlHlJU6+6F2dBJpM1zW3+0S4cYF8tf3dnyKP/UAJgPmB365exj1rV3ePmYFuASuWTJIJIkgbdPrXhxReW+ITs0LGizVCw2NDnLGsb9Dvt66VLmrKLi6YFk0CaRNExrIFA0KSDQmqBS04ppld6cFAKNJOlLmmLrUATcx9BSxpSba6U4aAOabunYDcn/eliiVdZ7af1oBwUKM0KAI0TbUdBddagBSGNKNNvVAh3qO92hfaq69fqAlPf9aYfFxVfiMWqgszBR3P5VVrinxC3DZBQI2UuVloBh2VOsaqO7adDWXKjrDG5GmPGEtqSZZgpbKurQokk9h6nuKawfF7jXiHy5eSAh5VDpMsZ5iCVHaGBHWKW1h8toHNpdYl8wBNuzaktmzHmObLJ1DMYiBrKKN56o0KXDEtuUZ0cWkifjVC7sxJJZnOgIqJtnp+hFJ+ff6GxzihVLwzH5rNsm4slRJzAA6bjMZg7gncEGhWzh9Jke+Gz7SoXSPrr9qg4wE3A6hcwtlUzaEFyFE9dCNYrNW/H4FtQ+Qu8ghGJOgEEj8IOb7Gs7jON4nGN5duTiGeeVgq20VgVUHSSNCSe5rs8yXTuzz8kbTjOFeyqj94HlZyczaPLKRAjRokkaA/nWQ4HxwWfNQoHtpcJVjoxBnLA6/CfkRNQLoxOdLeKu3MwYCGAXKG/FtzbTPagLlsYlFw6tcYxmgBlDSZZSeg119DXCXisnKoMw5M2XCPEdu5cNojJcLzbgyGOWdCBowiIPbSasPGF4fun8S5DeYrqQwR9CJK92iTpv1rG3eA3Uv2lUC7cuK0BhlAJzB9AeVQNc2+hPamsVwHF2kLYpCbVtHAZXDFTrlBXNAUnsO1SeSbi+StltiTwDGW4KIbiLNy3cVVdSoYw5g8gYLOvStPb4slzlcmzCQ+eADkMXFnTZpAOmoOlRuI8FxdyzaC3EIuBRoh8whbRljEsZAMgRJMkVWJbt4PE2FF3zUIIu+XrJ2CxrO66GueLO8btdeYujacF4jbu3bXltmVZAIJA0AkmRroRG8zWyU1gfCl6z55UOBcLuVQGTHMRmIEba+/rW7U168mWORpx9DSdixRMdKSDQJrkUUKE0g0YNALU0sGmxSpqgXNMPzNHajuPFGiRsY+VAOgUgmaBfp3owtALAgUaDSktMUoGaAOKOgBRGgAaVRJ3o6AJhTTinjSXWgK/ELVTibdX9xKrcTZoDHcVwTZ/MZmfy0ZlXSA0rzAbSFzkEgwYJ2qwwF4i+baA+U9oEFV0YIApVNZ65R25jJJZllYl1DBDIZvhMHpqwmIkj7T2mqq6tzzA2cq/LbXKxQDPcA5NwAEKqOk52Ila5tUezFK1TH8GQVgFUuu7NkJUhVtmEnIYW0mphTq+2uqzBhkCoysWLSqEA51Qn+PdJCwlx9R3AhRqNI64hSWAL2xcGRGEZLdq2Oa9J6EfD6Mp3YGrDDo0qzLNtbci2sEokQiN0LOACRoIEQFBzyj0OX2KjEWrTMSbuGSdlcMGVY5AR5ywMsRoNI33oVY4O3ayD4zJYnmuaEsSRItNMExMyYkwdAKlI1fz+Rz+3wC1bw4N+24xFyWUmCqCQVUFTAeFG461N8IHD4fEF7sFgpRmUSMxiToOogT71nuBcaxNxst13dSSq5goUk/FLkCInodJFP4klB/DGrRnnWIETvrp1nevPNyhPX7HxJaNJ4uxeDxDKWccouJKEZiSsqC2ugMb/zGKznAbz4O55yoHDZFIiWUkSJUbAgz8qYw3DrYDvcJZ4UqBoWaZP8AlA7/AGpq5xAo7LbzI0ENtEEb6b7UeSTlyiTlZreOeNEtixdXnuEuWylQUGinlPfSBp1PSr7gnGbPECyBSVAAuqQROYHQg9NBqNNa5s2GS4hcXQXObMCmhyjQqe/pFN+EuPvh7xhM+YAEg5WGUyCSdIiREda9mPO5f1I0nZs/F+AGENs27l3IzNkQucts5TPlxqBqPYGsgcTIOUAHYwIYj/MNa1HFONLj7lqxbQ6BjmMCGyySx1hYHQ7kb7Vn8RjEYnMM92YVAoRQzQWMg/DrtpXjy1z10R+qOg+A+D27dpcRDeZcUgZtAFmBHeYBmtghrHeDON50Nm66K6ELaXRCRl2AEAwdNNa1YvjpzHsNf/Ar0Y3FR0bj0Oo4JI6j+waBNR8MysSwMtMGOkfhinmrcXas0GGpQNNzRqa0B9TQZ6QDSH7VQLt8xk9KfpKCKGbtr7a/lQBjelqKC23P4Y9zH5Sac/diRq0ew/U/0oBK0iFHX6a/apQw6jfX3P6bUxg+I2bhK2mVsu+UGDBg5TEMAdCRMVab2BSBj+E+50+x1pu80HL13NT6gcQ0M91/L/eoDJeJfF74UgJbW5pJBYrvcRBqAY+Jj/prUYLFC5bRxpmUNHaRMetcl8W3S968vQIqj3SxibxP1yfauh+DcR5mEtOdygmPQkfpQGhFBqTRzQDbCo91KlMKZcUBTY/Ch1KmYI6Eg/IjUH1rN+XcNwpdtmFPI8jKwIZDzEcjZbjaEDfQ71s76VScQw6sIcGJmQSpBHUMNQajOkJUyqLk2wUt2wVulnXI6yoM2s0asACrEayWAEnawwt8SmItZiHZgVbMVJbV7kE80AySumiqpiSYt1Qbi6GDdVWzADMBabKs/CQGXMYnQnTVgYOGvRZCs7NbLszMQ2bIzsMzAkSXaVRDAOrHQADDPdF2v+6Zdfuty5z27b5G1XSJHePPWJ3+Eb9dydR/Nxh1W9iADsLeGtOgHSHcS3qdpmNIoVnReT/uX6nMeHWrl4NbebaoxYKSAVDxJkiSeXekcSAt3EyuMhksxBYM06jTqND86c8QW0XEMuHYtaZgtuZjbmGY6kAgxNVuOuJ5slhlVVgAyWMbgDb+zXDjcj41OzZ+HMBavXGzoDc/mkq0EdBJhfSqbiXCBYxJt3IOUB2OYjOupygfg3idTpNabg+Gby7V0B1uui8qnKggCFIbXXQnaKovFeJt37jAkPdUBjBYOOUcuaIbSIkV3n4WUMak3RqtbM5xLFAsqIoRDMZWLZRJOUMdSemtSMLaN0l2RU+EBtBmA5ZI79T3puzlCMcoVxpDEAtrGi9T3NO2Wto6PcY3DrKgkDTaGI0InaNa4SetEJPBcSFu6XGSQZKvBaQdAdQSDBg+tT+M20W4VS5KsM4YWinMdkyg9zE9Krrl1TyKJWGbnUAgycuUiekdjWl8E4Fbl6bmZkRQcpO7Nqp167n6VYY3PQXoWvCODWSql5e86Elwf+XIPMJ0BBiPetdhbmVQpMxoNtQNiY0mKz+NvW7LeXZU3HLrAUF4DEBiWUae3tU+xgsU/wD6eUd2YD7b/ausIcdav2NxRYrcRWZxoWjN6xsY7/0oNjh3pm34fuN/zLoHoqk/cx+VWGH4BZX4s7/5m/RYrqlRohNxFR1FP2b1x/htsfWIH1OlXGHwttPgtqvqFAP13prHcQ8tktohuXHJyrOVQACSzvByroehJ6CtJNukUatYS6dwq+5k/QafepNrAxqzEn0ED9aXw/EeZbV8uUmQRMgFWKmDAkSNDG0VJo1Togythe0++v508KKjoAUdJLDTXfb19qBcCJIE6CTv7d6AznjvHtbw4RTBuPkJ65QpZh84A9iaHhduQXXGRLdoWwzcskc2IczsueBP+AnrVf8AtHEiwJgZn/JRPtrT/hpGxKW0uLFrD5Fy5pNx1AKlwPwKCpAO51O1ezivoJ/NnWvwmuBqv40YthuzAf8AVp+ZFWNUnFb5uJfQDRIAPUuFFwj2Ep8ya8iVnI5BxC8XxGL7A3x8xbw9pf8A+hron7P1K4K0CZIDfPnaPtXL7t8ZcXcH82b64oE/awPpXWfBVsrgrAb4vKQt7kSaMF+xoK9KZaiYlGyMFiSpAkSsxpI6ioEGmJZ83lqMoAyux5WJ10A1gab96Yv/ALwAoUWmP4iWdQNeihWn6insNfWYEQ/MpUcuwnmG5O86VJqHS6fRBxF0gx5bGBq0oqfVm/Ooi+VdjK6E/wAodGYe+UmrkCkYjDq6lWmD/KzKfqpBoE15opuJ8MbIvllRzgMWBYDMQs5ANTqdZESTTnD+A2rMmM7kgliNBC5VCJsoC6DrHWp2Cw4AEm4SnJzMYOVpVoGhJgGfy1FTbi1KvZXNpUmR6FLyUKpyPOGAtO5Z0JNtAGYxrImIB/ESw/sU+8Rmt2AFL51YjnkwWQsTBUf3FR7F02S2oyXQRE6DK2jfU/Sp1jEK9trBdsiFzb0Ky76EaTzATXjk6do5lu/itksMDlN0NrynJrq0Op0I0HrFZZL9xbv7wQGzkkg9Z6xGg7D0pX7srZS6uWLqCqiECgw0kjUkaz3FWPiC1YVLITOLjMfMkjJAX8A6dK6vNKdRk7F+Qd24l9TehQ6zoNojsd5Ea9xTOA4Y1y4qseZx/DloUaS0/KonDMF519LSEKW2zaKNJIHfQenyq5uOUuXEQgwwIOSQiQOYdUPzjWs8XFXWiUJxyfujDzVBIJgaMGAMMP8AfvVzwZ7qWVuW7gFtyBEnNrtlMcs6e3fSqO3cNwlBmdCsuza5j+Jl/l6ifStjwnyzaWw4ESBbI2I3UZ9g3v8Aeu3h8Sle2vTeipEzwViAuJNuCAysIO+ZeaT66N9a6GK5VhscLeMDKeRLwzHuJyMT7AnWupq06irDzXodWNYvG2rQm5cVB0zEAn2G5+VU2J8ZYdJyB7hBA5Vy77fHB+1Tb3AMM5Ja3JJ1Od9Z9mrAeG7g/e7UAf8AMAHoDI6b6d/lXuwYsc4ylt19jcYpps2mB4vjMQeTDi0mvO8t05YnLMnsDVHZN+7i84vK1zzHsKYgIoV5dVEAxzEdyB303wbrXNPC+IU4rzXJCoty4TqZkFNFG5LPoNyTpvW8NSjJpJUhHd0jpeEsLbRba/CihR3gCNT1NPzWS4fx+/cxnksgVOaViSoCkyX6sCMpjSTA2mi8f8SNuytpTDXSQx25FjMJ6TIHtI61wWCTmovt7M8XdE7/AP09s52S3cuWkbLcuooKLtrBOZhrMqDprtBq/BrOYZjhOH520cIXYnc3H1E+ssB8qb8OcR8vBu9zM2R2Aly7OTlKqGIEks2XbeksaabiunXyVx9Cq8TY8/8AELaqwHlBNxPMWzQI1kjINN9qa49hWF/CqxL3y6s7k7FnHlovRVBB0G+/Wovh+078S/i8zi5cZ4+HMoYCPQMBHaBV1j1tpxE3LpIAVWWYOYKoyhBuWL7Abwe1ep1BpLyX5m+ml7EP9oNzPftW1liiMSoE/GQAO0ws/Sj8H8WuJdVbpPl4iSjNEZ15IB9cuWD2SNDJtOI+Hrl+3bc5BdLO9wPMDPlhQVB1QKijvlqdc8OI+FXDMTyyyuujK5ZmLL82Nc/qw+moP+PcnJVRa4/ErattcInKNAN2JMKo9WYgD1NQUwxSyFcy5lrhGxdzmcj0kkD0AosHgL7MjYm4j+X8ARSoZtQLjz+KNlGgJJ10iZjtQB615HS12c36HL/E/hPD2MDeu22vSzFTmyhAwvMgXKy5iCbrkEaGJ2OvQeC2ctq2vZFH2FQPEnD7mKw1u2vJme27eYYaEcF0yKIBIG/r61d4ZIFRkQ8BROgOhpU0VQFc2GROQqxR2JBXZSdenMsmTI0mdqd8u4gAWHA3LMc8e8HMfeKmMJqHaxGSEuMxJMKzAQeylhpPvE+tQ3bYDiRJGVxAknKY+Xc+1C3fLgFEIBOpcFCB3CETPoY/rMiiKCqS0NWLQRQoJMdSZJnUknvNOUCtGBUJYUUKVQoQ4SMAi27SApdlAf4YJYZlmHEa6dOkVX4XBBywbKhMi25YqFYfFBGxPc9DVj4Z4hbd8lom2oXM73crsNIbIFjQ9ulV/H8Pc860JAF0DKzNCwTrmP4Z3/2rxyjdRXZyrYnAW7ZWFEXIYZ8+YTBX4dtzPQyKgcQwTBMzyzqZzZpXLAEAdNdYitfgOAYcKvl2y7kc3M3aZMGJ7dqqfGV1QbdmAgtpDEHRiYhcvcRv3NeifhZYttl4tDX7PGX95YFc1xrbQx1AHWOx+HWpn7nduPiLh+FT5cAjmb4oMfhgfOaz2Es4mzc81JU245kIEE/hM/cVeeG+PZrrm6HK3BzEAZbbLmyEKRqNeu0DevThyR1GS/0bWjc+FcDZOGRlt2y4UAqVGY7k6wepNSuIYNGXMyBGJCkAmCQDBEdY69pqjd7Y8tLN0Zy2cOp+BVltR16D69KdIuXHUKzAu/xsS1wQNxzQO2+xr0zxKMb7XoWim42Qt0hRHIoIAMCBHX2FdU4NiRcsWrn81tSfcjm+81yTFY5wnl6QYkxDaTM6ncmd63/7P8VnwuTrbuMvybnH3Y/SvnQk5NtqrNPo02IuZEdv5VZvoCa514Vs5r9kBgctwsYG4FvcnpqDE761v+JoWs3VG5tuB80NZb9n9snzHOwgDQDVhOnsoEf569+CXHFJmo6iza3Phb2P5Vzrwjatqz3mDZLVtrhkghojy5jeCrEDuAa6OKzZ8Lrbw1+3ZYs9zKeYgaI2ZUHYRIn/ABVnBkUU4t1dfuSEkk0Q/A5W7duXoObJDnoWuOWaP+if9VJ8TYC9i3F20CyWy1tAuXMxHxuMxErmBTvyzU3w7h7iYbyUt3Ldwu3mOylQgLEZkJ0dssZYkA6nsdPh7SoqoghVAVR2AECtTy8cjlH4XwJSp2jKY7heMxljLdi1lU5FBBNxwIVnIkKPT1qXwDhN1UtreXKlpmZEzBmdiTldyugygwFE669BWlNJrk80muNJInN1RGw/DbSXGuJbVXaczAamTJ9pOpjepbWwSCQCRsSASPbtQFHXJtvszYKOkeYubLmGaJyyM0TExvE9aXUAdQce22/y3+XrU2q3iDxJhmhScqfG0CYXbU0AGYwvIVBVCCxm5JzFlYdMunU6se2sjOFWSQANydBSHU6jKFGhGslhlBk9jMiNdqbuAMbYO2baJBIUlZ7QRIPcCjKkKOMtywk8u/K0fIxBPoKIY23lzlwq93m3/wDOKkk0kqDuJ96F0ErBhKkEHYjUH2IoBJBpGIwqXAA6hgNgelBcKgiARAgAMwAB3hZj50GgYckAqTmKmCTEnQGYGxgjt7U8DSVtgCAAB6eggfagKEYo0BQo6ECoUJoVAefbXD3SFRQABuEMtJLZid4GaJPQCrvjnD0NuWuJlCAhRoSV1MSZmegrW3cCbmGu2rFwXSuzHRG0+DONyREkSNp7Vg8Vw/Gg21u4fLlMM65C1waaLEwdd4gk9Nq8+P8ADbattGONbLa3x5cNhlZQbhKhFcrEMASc43JjtWU4XhlxV8C6GIcnKFMGSSSQD8XXQkfWK1Q4QHtrbKsXZ8xgCVCjmaF0zxA+dTfD3B0DtcZy1xBCDKOUEatPUgEiOhmvTnjldSlRqmVvibh/l2wBzW31VhI0AAhh1OtXvhnBm1bABDZobbVhB7677nXoKn/8PBF2y6/w2aVbpmbmJEzBkn5j11sbCi2AoGgELpJ2gV2wzjx9H6lKe+huW28xApRSM4Go0MyQJiJ0qvwt42rTKsuzKQWK6AMIIWY0NabEtGYQQSBmkR9P76VR4m2AIAgbR0FXLnbXFPRUZ3ii4cWly5/NMEn8IndSPT0q8/Zpiou3bX8yBx7oYP2f7VnOJpvT3g7F+XjLRnRmyH/WCo+5FeSKpmvI7HUHgnDFw1oW1M8zEnvJ0+iwPlU0Gliuyk0qMWLFUfiziL2rQFtgrufiJgIqwXad+oGmvNprV4K5/wCPMQWxKWxMLb1A6l2JIgb6Kprt4bHzyJM1jVyNX4UxNy5hw11szZ2AaCJUHQ6699fQU/8A8YH7x5OQxOUvOmcpnC5Y2jSZ30im/CtrJg7A72w3/Xz/AP2rJYQXLmN8xYyDFEHeSPNKg9iByjvr2M1pQUpS9FZqk2zopYASTAGpJ2HczVZheN2Llzy0clpKjlcKSFzFQ5XKWyjNAMxrWZ8c8XJf90Q6QGu92nVU9tQSOs1O4lYuYbCWv4rIqx5zBj5hd2UZhAJfKSeWRIA10rKwfhTfb6Ioa35mrnvWO8GcTuXr18tcdrbZmRWkhTnmFJ00DqIHppsTNx2JxD4N7udEU2Dc5FJuNNvMNW0SesA+hG9VH7PrRW5eZhlCW0GsCAWY6/NSZNbhjX05N+xUqTJgul+Ji4BIVmtMf5F8swD3m5m1FXseZjB/LYt/LPd/VUX/APZWP4TkucRLpGVXvXXeTqhzi23YDnHqQw6Vs+CITbN0iGvObh6GGgWwfUW1Qe81My418Ij0WRqrxVyHnK7aqIT4tXAnpoJk+gNWbGq1crXCCY9iQT9Na8yME20upBUCCQNZkDQEnuRUPFcgzFioUySNfhMmR1BEj51PEBiBpv8Ac603eUEkHY/rUYQlDOopYFQsIyW4siRAlQZIIHRW9P5entU0GhWqYDRClGkgUIHRGlUVAJo+lAijigBQo6FAYe7ev2LQyWwhLBYILAaHXKmk+tZ/B38VcuvnusD5ROUgzGYE5YgjpoD1rorVn+J4C4Lme22VY2yLAjf8Mgz1nrXfE4t00gZz93uWyVktEuGBOskhkYE9vXqKtOBWVfzQpJQqFJB3Os1JxNm9cJClcrKQfwtO2jdo123FTeG8NWxbyr+frJ9675prg4vsou5hwUKHmXLGusjam0t5AI6aVKpq7Xz6RBnE3M30iqjFPuIqxcDtUK+u9UpluJIYNUVu4bbBhurAj3BkVp+IW9Kzbpzn0/Osmkd2wt4XEVxsyhh7MJ/WnxWf8E4nzMHak6pNs/6Ty/8AaVrRAVswGK5p44sEYt2PVEZZ2IAyn31B+ldLAqDxbg1rFKFuKZE5WUwyzEgHtoND2Fejw+VY5cn0ahLi7Kq/xdbeBtZDzvaVbYGrAhAHaP8AAAST0IrMcHxq279sKgJBZlRRLOxSEUNmO5Kz0GWe5Ogx3BLGDw9x0Be4y+WhcgnnOUqoAAEgkmBtNJ8D4AE3MQyQ2YqkiI0HmEAgRrC+kN0MV6IyhGEpLa/ydE0k2VnFuA4q3eW+UOIYsjuUEwwKlky/Fl0hSNhHzt8XhcRxAqHttYw41hiBcLdysHptsNdz02FA1534iTS0rXTMc2R1w6BBbyjIFyZdxlAyx7RpVRb8KYYMWIdlIAyM5NuF+EZesepO57mryhXFTkumYTaK/EcFsu5cqQSoRwrFVdREK6jcaAe2m2lWU0VCjbemxYTnSuWftGuDzsID0ulvkpSftNdLxGKtqDLj5an6DWuO+P8AiK3MVayBuS1ebmUrP8NyCAdYlahDpng8EYSxO5tIx92UMfuTVxiXgg+4/UfrVJwq8y20RYGVFXaTooFSLrncksegLZVn5CoaF492gFGysDoSJHsw6j79qlWMQGAMj5GR8jVM96V58qkkjL5kz7SBP0qLfuZOZSiD8R1BYmANdj219NelQ1T6NULlAPVXgFJVZnUTpvrqPYe9SncgkKZYANlnYExqxnqrfSqZSsmhqOag2cSWLDKZUwZETIkEdCD399jTpvgbg/Sgokk0dMpcVgCIIpwRQgcihQyChQFZFEaXFJNQEZbCrsI1/Og1PEU2wqttgZimWWpECkuKgINxKh4hNKsbi1EuW6AzfEk5TWexFrKfzrXYrBsxBHTaaq8Rwsseoj50NI0H7NsTpdtH/DcH/wAW/wDrW7ArnPhHDm1iUbowKH/Vt/3Ba6SBREfYQFIxOIW2hdth2EkkmAoHViSAB1JFOimsZhUuo1t1zIwgiSPUEEaggwZG0VpVeyGO45hXxd23Z0a4WzXADmTD2x+ExpnaZJOpKwNK2OAwaWba20XKiiAPuSe5Jk/OouETDYZMlsKi7kLzEnux1JPqTQfiy/hQn30/rW55LSiukalK9FnRmqRMfcfso9B+ppaoTqxLe5muZknm+vQz7a/ekNiOw+p/pURVIOm28f0p0UIKN1j1j2H9aQ6zvJ9zNHFCgI+IUBTHauR+JFz48J3sqo/9y6Lf5O30rr14SCKwON4DcbHW7xX+GtsEmeqm5Aj/ADZD/tQqNbgzpS7r01hhC0V1qAbLa/2aaxOdiYhs0DLCqB3bRSDpJgjWnBS8MssT2H51Cp0XeAXSen2/8kR6b09hmLFyVhg5WepC6qfYgmisLlUd/vpuPQER9aFt4ZljTQqdwQd5J6g+uxHrGgumN6i5EgKykkdSZGx9ObT1Han7zwpJEwCfmB0HqJ61C4leVDbdwSBcA03BbkmO2uvoSaTjL4LwCSqOquF+IlsuXm7KGnT+srNJN1Q7gLVvy1ZdFbnGusOc5ntBY1KCNpDAg/T5GmLGAtKpUW1g/FIzZiO+bVz2JnapQAAgcoAiB0HSO0a1EiSabbQjO/8AJ96FO5qFWjJXmiNGaBFZA2abanGpDCgGWWhlFKagwoBh1ph7c6dOtS3GlBEgCgILYcU1+51Z5KK4sAxv09+lAVy2crCBzTK/LWfatI/ElGyk/YVXKkfrSwtAOXeI3DtC/KT96hXnZ/iYn56fSnytJVAKAYtpT4SBTot0aLr7f3rQDqJApwGkijBqkDgGgXA30oxSWQb0AvNSCT2+9IRAD/5pzNQo2zHqB9aauKD2Onzp9jUV2ihBh3A02iorODsafuvUNYk+tCjgqVgcOXy8zDWYECQJiTE+u4/SojbR3q74ckfLQfpRFTofVLwzEm24/AArJ/lzOWaemoFR7mJIWbiMhOwTO7esFFEDbWrIGf71jr7RQ7+v0noSdzIirReXqiix2OAZbLQSyypLrJjbOkq2u2gM0u01x7iMEyZTmcAyWU2mUggbkOIHoKssTh0YaqPToR7dulUHDsH5bXDbYwPwLAKmDEaRlhgdATmLbzFZdnWDi06VOjTAfX0P0J7UB7f09R69aqbGMuLazMVP/wCRwoif8Nsaj1WpaY6VDZSxMaoQ6/8AUYABA7davI5uDROk0KZ89B+NB6Hce/NQq2YoiNRFqDjSiWsgSW/uDSGb3p1qQ1AJpBM05TLanTYUAagzS8tAe1KNAEBTT6uo7ST+Q/M06NP1puwJlv5j17dP6/OgHKOKMCiIoARQK0c0DQAFKNJUUugBmjelCiiRRaj1/OqQdFGaQrUdACiozSaAQ1RbpqU1RnGtAV2IB6RH97VGtvqQdxp2mrC5bqK9jWR8/aoUdw4zOPTX6VosIkL/AHMe/SqPh9vmPyH9mtCpgR/t/iEbnqdq0gK/vsJ/Xei+v6wdtOkeo6UY/vvHQx069KTHbaT7b8wPfrVIM4l4U9+3rHU1X4Q2wLd3KUzwPbzQsSP84Qe8VMxYJZcoBIZSQTplzgMQP8pb6U8loZcsaEbbj1E6j5elRnSLpDWKQCbpZlyKWcTIIAlpB0GgmRB0+VEcIocPJ07OwUjpKgwxGm9Ju2HdSlzKUK5WInmnYhOgM6mTUsd4/r6ienShG6WmQbn7zJ0tH/3HX/tAMfU0Kn5vX9aOpXuOfsiCW6UQoUKhkI0kihQoBD9qUVG1ChQAFHIoUKAQ+vL339utLihQoQFKoUKATFIzc1ChQo6KMihQqkBSxQoUAltx70uhQoAGioUKAbam3FChQDDLRNao6FQo2FIOlOf8RuJvDfY6eu32oUKActcbt7MCvpEiDvtM9eg3q1W4Ggj+zHQe00KFaRCGLJa7n6ZXSOvMbZ1P+k/Wpqz/AH39B8+9ChQrD0mOsfOJ7/Ok5faR9J/XQ0KFUg01zt+f/ihQoVk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data:image/jpeg;base64,/9j/4AAQSkZJRgABAQAAAQABAAD/2wCEAAoHCBQUFBcVFRQYFxcaFxsaFxobFxsaFxogGhcbGhcaGxcbICwkGx0pIBsaJTYlKS4wMzMzGyI5PjkyPSwyMzABCwsLEA4QHRISHTIiJCk4MjQyMjI0MjIwNDUyNDIwMjI0MjQyMjIwMjIyMDIyMjIyMjI0MjIyMjIyOzIyMjIyMv/AABEIALcBEwMBIgACEQEDEQH/xAAcAAAABwEBAAAAAAAAAAAAAAAAAQIDBAUGBwj/xABCEAACAQIEBAQEAwYEBQQDAQABAhEAAwQSITEFIkFRBhNhcTKBkaFCscEHFCNS0fBicoLxFTOSouFDg7LCc6OzFv/EABkBAQEBAQEBAAAAAAAAAAAAAAABAgMEBf/EACwRAAICAgIABQIFBQAAAAAAAAABAhEDIRIxBEFRYXETgSKRoeHxMlKx0fD/2gAMAwEAAhEDEQA/AM9ae5hcQufMpSDytyuhMSZ0kxB7GuqYXG6qd5UEQNSGg7fX6ViOI+Cr2JIuteW2+WMnlnciRJDRMn5VnOH4LiGGxaWbruhZWy5SGDi2MwGmoWY1MdRXeKcJca15ENhxjhC2WxTWviuS8BjKlxzE/wArSTHYEUOCWvMtr5wFx1YMCwO4kiQdSNtSN6n3P+WZGcuMzGN2MyDGzabfTtWY/wCEX3DXFxiC40qFCtroZUuCRMR07171UYUlfwUuMFj3u4m7bYzaUJbIHwsGzFwe+iAegarnwjxYNdu2nLAgwisIMAwusamKzPhLgWJtFyzIVOUxmPx6g7joDJNWj8OxIxNu9cMoGCMJ00YEMmkxoSQe1efJwlHlJU6+6F2dBJpM1zW3+0S4cYF8tf3dnyKP/UAJgPmB365exj1rV3ePmYFuASuWTJIJIkgbdPrXhxReW+ITs0LGizVCw2NDnLGsb9Dvt66VLmrKLi6YFk0CaRNExrIFA0KSDQmqBS04ppld6cFAKNJOlLmmLrUATcx9BSxpSba6U4aAOabunYDcn/eliiVdZ7af1oBwUKM0KAI0TbUdBddagBSGNKNNvVAh3qO92hfaq69fqAlPf9aYfFxVfiMWqgszBR3P5VVrinxC3DZBQI2UuVloBh2VOsaqO7adDWXKjrDG5GmPGEtqSZZgpbKurQokk9h6nuKawfF7jXiHy5eSAh5VDpMsZ5iCVHaGBHWKW1h8toHNpdYl8wBNuzaktmzHmObLJ1DMYiBrKKN56o0KXDEtuUZ0cWkifjVC7sxJJZnOgIqJtnp+hFJ+ff6GxzihVLwzH5rNsm4slRJzAA6bjMZg7gncEGhWzh9Jke+Gz7SoXSPrr9qg4wE3A6hcwtlUzaEFyFE9dCNYrNW/H4FtQ+Qu8ghGJOgEEj8IOb7Gs7jON4nGN5duTiGeeVgq20VgVUHSSNCSe5rs8yXTuzz8kbTjOFeyqj94HlZyczaPLKRAjRokkaA/nWQ4HxwWfNQoHtpcJVjoxBnLA6/CfkRNQLoxOdLeKu3MwYCGAXKG/FtzbTPagLlsYlFw6tcYxmgBlDSZZSeg119DXCXisnKoMw5M2XCPEdu5cNojJcLzbgyGOWdCBowiIPbSasPGF4fun8S5DeYrqQwR9CJK92iTpv1rG3eA3Uv2lUC7cuK0BhlAJzB9AeVQNc2+hPamsVwHF2kLYpCbVtHAZXDFTrlBXNAUnsO1SeSbi+StltiTwDGW4KIbiLNy3cVVdSoYw5g8gYLOvStPb4slzlcmzCQ+eADkMXFnTZpAOmoOlRuI8FxdyzaC3EIuBRoh8whbRljEsZAMgRJMkVWJbt4PE2FF3zUIIu+XrJ2CxrO66GueLO8btdeYujacF4jbu3bXltmVZAIJA0AkmRroRG8zWyU1gfCl6z55UOBcLuVQGTHMRmIEba+/rW7U168mWORpx9DSdixRMdKSDQJrkUUKE0g0YNALU0sGmxSpqgXNMPzNHajuPFGiRsY+VAOgUgmaBfp3owtALAgUaDSktMUoGaAOKOgBRGgAaVRJ3o6AJhTTinjSXWgK/ELVTibdX9xKrcTZoDHcVwTZ/MZmfy0ZlXSA0rzAbSFzkEgwYJ2qwwF4i+baA+U9oEFV0YIApVNZ65R25jJJZllYl1DBDIZvhMHpqwmIkj7T2mqq6tzzA2cq/LbXKxQDPcA5NwAEKqOk52Ila5tUezFK1TH8GQVgFUuu7NkJUhVtmEnIYW0mphTq+2uqzBhkCoysWLSqEA51Qn+PdJCwlx9R3AhRqNI64hSWAL2xcGRGEZLdq2Oa9J6EfD6Mp3YGrDDo0qzLNtbci2sEokQiN0LOACRoIEQFBzyj0OX2KjEWrTMSbuGSdlcMGVY5AR5ywMsRoNI33oVY4O3ayD4zJYnmuaEsSRItNMExMyYkwdAKlI1fz+Rz+3wC1bw4N+24xFyWUmCqCQVUFTAeFG461N8IHD4fEF7sFgpRmUSMxiToOogT71nuBcaxNxst13dSSq5goUk/FLkCInodJFP4klB/DGrRnnWIETvrp1nevPNyhPX7HxJaNJ4uxeDxDKWccouJKEZiSsqC2ugMb/zGKznAbz4O55yoHDZFIiWUkSJUbAgz8qYw3DrYDvcJZ4UqBoWaZP8AlA7/AGpq5xAo7LbzI0ENtEEb6b7UeSTlyiTlZreOeNEtixdXnuEuWylQUGinlPfSBp1PSr7gnGbPECyBSVAAuqQROYHQg9NBqNNa5s2GS4hcXQXObMCmhyjQqe/pFN+EuPvh7xhM+YAEg5WGUyCSdIiREda9mPO5f1I0nZs/F+AGENs27l3IzNkQucts5TPlxqBqPYGsgcTIOUAHYwIYj/MNa1HFONLj7lqxbQ6BjmMCGyySx1hYHQ7kb7Vn8RjEYnMM92YVAoRQzQWMg/DrtpXjy1z10R+qOg+A+D27dpcRDeZcUgZtAFmBHeYBmtghrHeDON50Nm66K6ELaXRCRl2AEAwdNNa1YvjpzHsNf/Ar0Y3FR0bj0Oo4JI6j+waBNR8MysSwMtMGOkfhinmrcXas0GGpQNNzRqa0B9TQZ6QDSH7VQLt8xk9KfpKCKGbtr7a/lQBjelqKC23P4Y9zH5Sac/diRq0ew/U/0oBK0iFHX6a/apQw6jfX3P6bUxg+I2bhK2mVsu+UGDBg5TEMAdCRMVab2BSBj+E+50+x1pu80HL13NT6gcQ0M91/L/eoDJeJfF74UgJbW5pJBYrvcRBqAY+Jj/prUYLFC5bRxpmUNHaRMetcl8W3S968vQIqj3SxibxP1yfauh+DcR5mEtOdygmPQkfpQGhFBqTRzQDbCo91KlMKZcUBTY/Ch1KmYI6Eg/IjUH1rN+XcNwpdtmFPI8jKwIZDzEcjZbjaEDfQ71s76VScQw6sIcGJmQSpBHUMNQajOkJUyqLk2wUt2wVulnXI6yoM2s0asACrEayWAEnawwt8SmItZiHZgVbMVJbV7kE80AySumiqpiSYt1Qbi6GDdVWzADMBabKs/CQGXMYnQnTVgYOGvRZCs7NbLszMQ2bIzsMzAkSXaVRDAOrHQADDPdF2v+6Zdfuty5z27b5G1XSJHePPWJ3+Eb9dydR/Nxh1W9iADsLeGtOgHSHcS3qdpmNIoVnReT/uX6nMeHWrl4NbebaoxYKSAVDxJkiSeXekcSAt3EyuMhksxBYM06jTqND86c8QW0XEMuHYtaZgtuZjbmGY6kAgxNVuOuJ5slhlVVgAyWMbgDb+zXDjcj41OzZ+HMBavXGzoDc/mkq0EdBJhfSqbiXCBYxJt3IOUB2OYjOupygfg3idTpNabg+Gby7V0B1uui8qnKggCFIbXXQnaKovFeJt37jAkPdUBjBYOOUcuaIbSIkV3n4WUMak3RqtbM5xLFAsqIoRDMZWLZRJOUMdSemtSMLaN0l2RU+EBtBmA5ZI79T3puzlCMcoVxpDEAtrGi9T3NO2Wto6PcY3DrKgkDTaGI0InaNa4SetEJPBcSFu6XGSQZKvBaQdAdQSDBg+tT+M20W4VS5KsM4YWinMdkyg9zE9Krrl1TyKJWGbnUAgycuUiekdjWl8E4Fbl6bmZkRQcpO7Nqp167n6VYY3PQXoWvCODWSql5e86Elwf+XIPMJ0BBiPetdhbmVQpMxoNtQNiY0mKz+NvW7LeXZU3HLrAUF4DEBiWUae3tU+xgsU/wD6eUd2YD7b/ausIcdav2NxRYrcRWZxoWjN6xsY7/0oNjh3pm34fuN/zLoHoqk/cx+VWGH4BZX4s7/5m/RYrqlRohNxFR1FP2b1x/htsfWIH1OlXGHwttPgtqvqFAP13prHcQ8tktohuXHJyrOVQACSzvByroehJ6CtJNukUatYS6dwq+5k/QafepNrAxqzEn0ED9aXw/EeZbV8uUmQRMgFWKmDAkSNDG0VJo1Togythe0++v508KKjoAUdJLDTXfb19qBcCJIE6CTv7d6AznjvHtbw4RTBuPkJ65QpZh84A9iaHhduQXXGRLdoWwzcskc2IczsueBP+AnrVf8AtHEiwJgZn/JRPtrT/hpGxKW0uLFrD5Fy5pNx1AKlwPwKCpAO51O1ezivoJ/NnWvwmuBqv40YthuzAf8AVp+ZFWNUnFb5uJfQDRIAPUuFFwj2Ep8ya8iVnI5BxC8XxGL7A3x8xbw9pf8A+hron7P1K4K0CZIDfPnaPtXL7t8ZcXcH82b64oE/awPpXWfBVsrgrAb4vKQt7kSaMF+xoK9KZaiYlGyMFiSpAkSsxpI6ioEGmJZ83lqMoAyux5WJ10A1gab96Yv/ALwAoUWmP4iWdQNeihWn6insNfWYEQ/MpUcuwnmG5O86VJqHS6fRBxF0gx5bGBq0oqfVm/Ooi+VdjK6E/wAodGYe+UmrkCkYjDq6lWmD/KzKfqpBoE15opuJ8MbIvllRzgMWBYDMQs5ANTqdZESTTnD+A2rMmM7kgliNBC5VCJsoC6DrHWp2Cw4AEm4SnJzMYOVpVoGhJgGfy1FTbi1KvZXNpUmR6FLyUKpyPOGAtO5Z0JNtAGYxrImIB/ESw/sU+8Rmt2AFL51YjnkwWQsTBUf3FR7F02S2oyXQRE6DK2jfU/Sp1jEK9trBdsiFzb0Ky76EaTzATXjk6do5lu/itksMDlN0NrynJrq0Op0I0HrFZZL9xbv7wQGzkkg9Z6xGg7D0pX7srZS6uWLqCqiECgw0kjUkaz3FWPiC1YVLITOLjMfMkjJAX8A6dK6vNKdRk7F+Qd24l9TehQ6zoNojsd5Ea9xTOA4Y1y4qseZx/DloUaS0/KonDMF519LSEKW2zaKNJIHfQenyq5uOUuXEQgwwIOSQiQOYdUPzjWs8XFXWiUJxyfujDzVBIJgaMGAMMP8AfvVzwZ7qWVuW7gFtyBEnNrtlMcs6e3fSqO3cNwlBmdCsuza5j+Jl/l6ifStjwnyzaWw4ESBbI2I3UZ9g3v8Aeu3h8Sle2vTeipEzwViAuJNuCAysIO+ZeaT66N9a6GK5VhscLeMDKeRLwzHuJyMT7AnWupq06irDzXodWNYvG2rQm5cVB0zEAn2G5+VU2J8ZYdJyB7hBA5Vy77fHB+1Tb3AMM5Ja3JJ1Od9Z9mrAeG7g/e7UAf8AMAHoDI6b6d/lXuwYsc4ylt19jcYpps2mB4vjMQeTDi0mvO8t05YnLMnsDVHZN+7i84vK1zzHsKYgIoV5dVEAxzEdyB303wbrXNPC+IU4rzXJCoty4TqZkFNFG5LPoNyTpvW8NSjJpJUhHd0jpeEsLbRba/CihR3gCNT1NPzWS4fx+/cxnksgVOaViSoCkyX6sCMpjSTA2mi8f8SNuytpTDXSQx25FjMJ6TIHtI61wWCTmovt7M8XdE7/AP09s52S3cuWkbLcuooKLtrBOZhrMqDprtBq/BrOYZjhOH520cIXYnc3H1E+ssB8qb8OcR8vBu9zM2R2Aly7OTlKqGIEks2XbeksaabiunXyVx9Cq8TY8/8AELaqwHlBNxPMWzQI1kjINN9qa49hWF/CqxL3y6s7k7FnHlovRVBB0G+/Wovh+078S/i8zi5cZ4+HMoYCPQMBHaBV1j1tpxE3LpIAVWWYOYKoyhBuWL7Abwe1ep1BpLyX5m+ml7EP9oNzPftW1liiMSoE/GQAO0ws/Sj8H8WuJdVbpPl4iSjNEZ15IB9cuWD2SNDJtOI+Hrl+3bc5BdLO9wPMDPlhQVB1QKijvlqdc8OI+FXDMTyyyuujK5ZmLL82Nc/qw+moP+PcnJVRa4/ErattcInKNAN2JMKo9WYgD1NQUwxSyFcy5lrhGxdzmcj0kkD0AosHgL7MjYm4j+X8ARSoZtQLjz+KNlGgJJ10iZjtQB615HS12c36HL/E/hPD2MDeu22vSzFTmyhAwvMgXKy5iCbrkEaGJ2OvQeC2ctq2vZFH2FQPEnD7mKw1u2vJme27eYYaEcF0yKIBIG/r61d4ZIFRkQ8BROgOhpU0VQFc2GROQqxR2JBXZSdenMsmTI0mdqd8u4gAWHA3LMc8e8HMfeKmMJqHaxGSEuMxJMKzAQeylhpPvE+tQ3bYDiRJGVxAknKY+Xc+1C3fLgFEIBOpcFCB3CETPoY/rMiiKCqS0NWLQRQoJMdSZJnUknvNOUCtGBUJYUUKVQoQ4SMAi27SApdlAf4YJYZlmHEa6dOkVX4XBBywbKhMi25YqFYfFBGxPc9DVj4Z4hbd8lom2oXM73crsNIbIFjQ9ulV/H8Pc860JAF0DKzNCwTrmP4Z3/2rxyjdRXZyrYnAW7ZWFEXIYZ8+YTBX4dtzPQyKgcQwTBMzyzqZzZpXLAEAdNdYitfgOAYcKvl2y7kc3M3aZMGJ7dqqfGV1QbdmAgtpDEHRiYhcvcRv3NeifhZYttl4tDX7PGX95YFc1xrbQx1AHWOx+HWpn7nduPiLh+FT5cAjmb4oMfhgfOaz2Es4mzc81JU245kIEE/hM/cVeeG+PZrrm6HK3BzEAZbbLmyEKRqNeu0DevThyR1GS/0bWjc+FcDZOGRlt2y4UAqVGY7k6wepNSuIYNGXMyBGJCkAmCQDBEdY69pqjd7Y8tLN0Zy2cOp+BVltR16D69KdIuXHUKzAu/xsS1wQNxzQO2+xr0zxKMb7XoWim42Qt0hRHIoIAMCBHX2FdU4NiRcsWrn81tSfcjm+81yTFY5wnl6QYkxDaTM6ncmd63/7P8VnwuTrbuMvybnH3Y/SvnQk5NtqrNPo02IuZEdv5VZvoCa514Vs5r9kBgctwsYG4FvcnpqDE761v+JoWs3VG5tuB80NZb9n9snzHOwgDQDVhOnsoEf569+CXHFJmo6iza3Phb2P5Vzrwjatqz3mDZLVtrhkghojy5jeCrEDuAa6OKzZ8Lrbw1+3ZYs9zKeYgaI2ZUHYRIn/ABVnBkUU4t1dfuSEkk0Q/A5W7duXoObJDnoWuOWaP+if9VJ8TYC9i3F20CyWy1tAuXMxHxuMxErmBTvyzU3w7h7iYbyUt3Ldwu3mOylQgLEZkJ0dssZYkA6nsdPh7SoqoghVAVR2AECtTy8cjlH4XwJSp2jKY7heMxljLdi1lU5FBBNxwIVnIkKPT1qXwDhN1UtreXKlpmZEzBmdiTldyugygwFE669BWlNJrk80muNJInN1RGw/DbSXGuJbVXaczAamTJ9pOpjepbWwSCQCRsSASPbtQFHXJtvszYKOkeYubLmGaJyyM0TExvE9aXUAdQce22/y3+XrU2q3iDxJhmhScqfG0CYXbU0AGYwvIVBVCCxm5JzFlYdMunU6se2sjOFWSQANydBSHU6jKFGhGslhlBk9jMiNdqbuAMbYO2baJBIUlZ7QRIPcCjKkKOMtywk8u/K0fIxBPoKIY23lzlwq93m3/wDOKkk0kqDuJ96F0ErBhKkEHYjUH2IoBJBpGIwqXAA6hgNgelBcKgiARAgAMwAB3hZj50GgYckAqTmKmCTEnQGYGxgjt7U8DSVtgCAAB6eggfagKEYo0BQo6ECoUJoVAefbXD3SFRQABuEMtJLZid4GaJPQCrvjnD0NuWuJlCAhRoSV1MSZmegrW3cCbmGu2rFwXSuzHRG0+DONyREkSNp7Vg8Vw/Gg21u4fLlMM65C1waaLEwdd4gk9Nq8+P8ADbattGONbLa3x5cNhlZQbhKhFcrEMASc43JjtWU4XhlxV8C6GIcnKFMGSSSQD8XXQkfWK1Q4QHtrbKsXZ8xgCVCjmaF0zxA+dTfD3B0DtcZy1xBCDKOUEatPUgEiOhmvTnjldSlRqmVvibh/l2wBzW31VhI0AAhh1OtXvhnBm1bABDZobbVhB7677nXoKn/8PBF2y6/w2aVbpmbmJEzBkn5j11sbCi2AoGgELpJ2gV2wzjx9H6lKe+huW28xApRSM4Go0MyQJiJ0qvwt42rTKsuzKQWK6AMIIWY0NabEtGYQQSBmkR9P76VR4m2AIAgbR0FXLnbXFPRUZ3ii4cWly5/NMEn8IndSPT0q8/Zpiou3bX8yBx7oYP2f7VnOJpvT3g7F+XjLRnRmyH/WCo+5FeSKpmvI7HUHgnDFw1oW1M8zEnvJ0+iwPlU0Gliuyk0qMWLFUfiziL2rQFtgrufiJgIqwXad+oGmvNprV4K5/wCPMQWxKWxMLb1A6l2JIgb6Kprt4bHzyJM1jVyNX4UxNy5hw11szZ2AaCJUHQ6699fQU/8A8YH7x5OQxOUvOmcpnC5Y2jSZ30im/CtrJg7A72w3/Xz/AP2rJYQXLmN8xYyDFEHeSPNKg9iByjvr2M1pQUpS9FZqk2zopYASTAGpJ2HczVZheN2Llzy0clpKjlcKSFzFQ5XKWyjNAMxrWZ8c8XJf90Q6QGu92nVU9tQSOs1O4lYuYbCWv4rIqx5zBj5hd2UZhAJfKSeWRIA10rKwfhTfb6Ioa35mrnvWO8GcTuXr18tcdrbZmRWkhTnmFJ00DqIHppsTNx2JxD4N7udEU2Dc5FJuNNvMNW0SesA+hG9VH7PrRW5eZhlCW0GsCAWY6/NSZNbhjX05N+xUqTJgul+Ji4BIVmtMf5F8swD3m5m1FXseZjB/LYt/LPd/VUX/APZWP4TkucRLpGVXvXXeTqhzi23YDnHqQw6Vs+CITbN0iGvObh6GGgWwfUW1Qe81My418Ij0WRqrxVyHnK7aqIT4tXAnpoJk+gNWbGq1crXCCY9iQT9Na8yME20upBUCCQNZkDQEnuRUPFcgzFioUySNfhMmR1BEj51PEBiBpv8Ac603eUEkHY/rUYQlDOopYFQsIyW4siRAlQZIIHRW9P5entU0GhWqYDRClGkgUIHRGlUVAJo+lAijigBQo6FAYe7ev2LQyWwhLBYILAaHXKmk+tZ/B38VcuvnusD5ROUgzGYE5YgjpoD1rorVn+J4C4Lme22VY2yLAjf8Mgz1nrXfE4t00gZz93uWyVktEuGBOskhkYE9vXqKtOBWVfzQpJQqFJB3Os1JxNm9cJClcrKQfwtO2jdo123FTeG8NWxbyr+frJ9675prg4vsou5hwUKHmXLGusjam0t5AI6aVKpq7Xz6RBnE3M30iqjFPuIqxcDtUK+u9UpluJIYNUVu4bbBhurAj3BkVp+IW9Kzbpzn0/Osmkd2wt4XEVxsyhh7MJ/WnxWf8E4nzMHak6pNs/6Ty/8AaVrRAVswGK5p44sEYt2PVEZZ2IAyn31B+ldLAqDxbg1rFKFuKZE5WUwyzEgHtoND2Fejw+VY5cn0ahLi7Kq/xdbeBtZDzvaVbYGrAhAHaP8AAAST0IrMcHxq279sKgJBZlRRLOxSEUNmO5Kz0GWe5Ogx3BLGDw9x0Be4y+WhcgnnOUqoAAEgkmBtNJ8D4AE3MQyQ2YqkiI0HmEAgRrC+kN0MV6IyhGEpLa/ydE0k2VnFuA4q3eW+UOIYsjuUEwwKlky/Fl0hSNhHzt8XhcRxAqHttYw41hiBcLdysHptsNdz02FA1534iTS0rXTMc2R1w6BBbyjIFyZdxlAyx7RpVRb8KYYMWIdlIAyM5NuF+EZesepO57mryhXFTkumYTaK/EcFsu5cqQSoRwrFVdREK6jcaAe2m2lWU0VCjbemxYTnSuWftGuDzsID0ulvkpSftNdLxGKtqDLj5an6DWuO+P8AiK3MVayBuS1ebmUrP8NyCAdYlahDpng8EYSxO5tIx92UMfuTVxiXgg+4/UfrVJwq8y20RYGVFXaTooFSLrncksegLZVn5CoaF492gFGysDoSJHsw6j79qlWMQGAMj5GR8jVM96V58qkkjL5kz7SBP0qLfuZOZSiD8R1BYmANdj219NelQ1T6NULlAPVXgFJVZnUTpvrqPYe9SncgkKZYANlnYExqxnqrfSqZSsmhqOag2cSWLDKZUwZETIkEdCD399jTpvgbg/Sgokk0dMpcVgCIIpwRQgcihQyChQFZFEaXFJNQEZbCrsI1/Og1PEU2wqttgZimWWpECkuKgINxKh4hNKsbi1EuW6AzfEk5TWexFrKfzrXYrBsxBHTaaq8Rwsseoj50NI0H7NsTpdtH/DcH/wAW/wDrW7ArnPhHDm1iUbowKH/Vt/3Ba6SBREfYQFIxOIW2hdth2EkkmAoHViSAB1JFOimsZhUuo1t1zIwgiSPUEEaggwZG0VpVeyGO45hXxd23Z0a4WzXADmTD2x+ExpnaZJOpKwNK2OAwaWba20XKiiAPuSe5Jk/OouETDYZMlsKi7kLzEnux1JPqTQfiy/hQn30/rW55LSiukalK9FnRmqRMfcfso9B+ppaoTqxLe5muZknm+vQz7a/ekNiOw+p/pURVIOm28f0p0UIKN1j1j2H9aQ6zvJ9zNHFCgI+IUBTHauR+JFz48J3sqo/9y6Lf5O30rr14SCKwON4DcbHW7xX+GtsEmeqm5Aj/ADZD/tQqNbgzpS7r01hhC0V1qAbLa/2aaxOdiYhs0DLCqB3bRSDpJgjWnBS8MssT2H51Cp0XeAXSen2/8kR6b09hmLFyVhg5WepC6qfYgmisLlUd/vpuPQER9aFt4ZljTQqdwQd5J6g+uxHrGgumN6i5EgKykkdSZGx9ObT1Han7zwpJEwCfmB0HqJ61C4leVDbdwSBcA03BbkmO2uvoSaTjL4LwCSqOquF+IlsuXm7KGnT+srNJN1Q7gLVvy1ZdFbnGusOc5ntBY1KCNpDAg/T5GmLGAtKpUW1g/FIzZiO+bVz2JnapQAAgcoAiB0HSO0a1EiSabbQjO/8AJ96FO5qFWjJXmiNGaBFZA2abanGpDCgGWWhlFKagwoBh1ph7c6dOtS3GlBEgCgILYcU1+51Z5KK4sAxv09+lAVy2crCBzTK/LWfatI/ElGyk/YVXKkfrSwtAOXeI3DtC/KT96hXnZ/iYn56fSnytJVAKAYtpT4SBTot0aLr7f3rQDqJApwGkijBqkDgGgXA30oxSWQb0AvNSCT2+9IRAD/5pzNQo2zHqB9aauKD2Onzp9jUV2ihBh3A02iorODsafuvUNYk+tCjgqVgcOXy8zDWYECQJiTE+u4/SojbR3q74ckfLQfpRFTofVLwzEm24/AArJ/lzOWaemoFR7mJIWbiMhOwTO7esFFEDbWrIGf71jr7RQ7+v0noSdzIirReXqiix2OAZbLQSyypLrJjbOkq2u2gM0u01x7iMEyZTmcAyWU2mUggbkOIHoKssTh0YaqPToR7dulUHDsH5bXDbYwPwLAKmDEaRlhgdATmLbzFZdnWDi06VOjTAfX0P0J7UB7f09R69aqbGMuLazMVP/wCRwoif8Nsaj1WpaY6VDZSxMaoQ6/8AUYABA7davI5uDROk0KZ89B+NB6Hce/NQq2YoiNRFqDjSiWsgSW/uDSGb3p1qQ1AJpBM05TLanTYUAagzS8tAe1KNAEBTT6uo7ST+Q/M06NP1puwJlv5j17dP6/OgHKOKMCiIoARQK0c0DQAFKNJUUugBmjelCiiRRaj1/OqQdFGaQrUdACiozSaAQ1RbpqU1RnGtAV2IB6RH97VGtvqQdxp2mrC5bqK9jWR8/aoUdw4zOPTX6VosIkL/AHMe/SqPh9vmPyH9mtCpgR/t/iEbnqdq0gK/vsJ/Xei+v6wdtOkeo6UY/vvHQx069KTHbaT7b8wPfrVIM4l4U9+3rHU1X4Q2wLd3KUzwPbzQsSP84Qe8VMxYJZcoBIZSQTplzgMQP8pb6U8loZcsaEbbj1E6j5elRnSLpDWKQCbpZlyKWcTIIAlpB0GgmRB0+VEcIocPJ07OwUjpKgwxGm9Ju2HdSlzKUK5WInmnYhOgM6mTUsd4/r6ienShG6WmQbn7zJ0tH/3HX/tAMfU0Kn5vX9aOpXuOfsiCW6UQoUKhkI0kihQoBD9qUVG1ChQAFHIoUKAQ+vL339utLihQoQFKoUKATFIzc1ChQo6KMihQqkBSxQoUAltx70uhQoAGioUKAbam3FChQDDLRNao6FQo2FIOlOf8RuJvDfY6eu32oUKActcbt7MCvpEiDvtM9eg3q1W4Ggj+zHQe00KFaRCGLJa7n6ZXSOvMbZ1P+k/Wpqz/AH39B8+9ChQrD0mOsfOJ7/Ok5faR9J/XQ0KFUg01zt+f/ihQoVk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data:image/jpeg;base64,/9j/4AAQSkZJRgABAQAAAQABAAD/2wCEAAoHCBQUFBcVFRQYFxcaFxsaFxobFxsaFxogGhcbGhcaGxcbICwkGx0pIBsaJTYlKS4wMzMzGyI5PjkyPSwyMzABCwsLEA4QHRISHTIiJCk4MjQyMjI0MjIwNDUyNDIwMjI0MjQyMjIwMjIyMDIyMjIyMjI0MjIyMjIyOzIyMjIyMv/AABEIALcBEwMBIgACEQEDEQH/xAAcAAAABwEBAAAAAAAAAAAAAAAAAQIDBAUGBwj/xABCEAACAQIEBAQEAwYEBQQDAQABAhEAAwQSITEFIkFRBhNhcTKBkaFCscEHFCNS0fBicoLxFTOSouFDg7LCc6OzFv/EABkBAQEBAQEBAAAAAAAAAAAAAAABAgMEBf/EACwRAAICAgIABQIFBQAAAAAAAAABAhEDIRIxBEFRYXETgSKRoeHxMlKx0fD/2gAMAwEAAhEDEQA/AM9ae5hcQufMpSDytyuhMSZ0kxB7GuqYXG6qd5UEQNSGg7fX6ViOI+Cr2JIuteW2+WMnlnciRJDRMn5VnOH4LiGGxaWbruhZWy5SGDi2MwGmoWY1MdRXeKcJca15ENhxjhC2WxTWviuS8BjKlxzE/wArSTHYEUOCWvMtr5wFx1YMCwO4kiQdSNtSN6n3P+WZGcuMzGN2MyDGzabfTtWY/wCEX3DXFxiC40qFCtroZUuCRMR07171UYUlfwUuMFj3u4m7bYzaUJbIHwsGzFwe+iAegarnwjxYNdu2nLAgwisIMAwusamKzPhLgWJtFyzIVOUxmPx6g7joDJNWj8OxIxNu9cMoGCMJ00YEMmkxoSQe1efJwlHlJU6+6F2dBJpM1zW3+0S4cYF8tf3dnyKP/UAJgPmB365exj1rV3ePmYFuASuWTJIJIkgbdPrXhxReW+ITs0LGizVCw2NDnLGsb9Dvt66VLmrKLi6YFk0CaRNExrIFA0KSDQmqBS04ppld6cFAKNJOlLmmLrUATcx9BSxpSba6U4aAOabunYDcn/eliiVdZ7af1oBwUKM0KAI0TbUdBddagBSGNKNNvVAh3qO92hfaq69fqAlPf9aYfFxVfiMWqgszBR3P5VVrinxC3DZBQI2UuVloBh2VOsaqO7adDWXKjrDG5GmPGEtqSZZgpbKurQokk9h6nuKawfF7jXiHy5eSAh5VDpMsZ5iCVHaGBHWKW1h8toHNpdYl8wBNuzaktmzHmObLJ1DMYiBrKKN56o0KXDEtuUZ0cWkifjVC7sxJJZnOgIqJtnp+hFJ+ff6GxzihVLwzH5rNsm4slRJzAA6bjMZg7gncEGhWzh9Jke+Gz7SoXSPrr9qg4wE3A6hcwtlUzaEFyFE9dCNYrNW/H4FtQ+Qu8ghGJOgEEj8IOb7Gs7jON4nGN5duTiGeeVgq20VgVUHSSNCSe5rs8yXTuzz8kbTjOFeyqj94HlZyczaPLKRAjRokkaA/nWQ4HxwWfNQoHtpcJVjoxBnLA6/CfkRNQLoxOdLeKu3MwYCGAXKG/FtzbTPagLlsYlFw6tcYxmgBlDSZZSeg119DXCXisnKoMw5M2XCPEdu5cNojJcLzbgyGOWdCBowiIPbSasPGF4fun8S5DeYrqQwR9CJK92iTpv1rG3eA3Uv2lUC7cuK0BhlAJzB9AeVQNc2+hPamsVwHF2kLYpCbVtHAZXDFTrlBXNAUnsO1SeSbi+StltiTwDGW4KIbiLNy3cVVdSoYw5g8gYLOvStPb4slzlcmzCQ+eADkMXFnTZpAOmoOlRuI8FxdyzaC3EIuBRoh8whbRljEsZAMgRJMkVWJbt4PE2FF3zUIIu+XrJ2CxrO66GueLO8btdeYujacF4jbu3bXltmVZAIJA0AkmRroRG8zWyU1gfCl6z55UOBcLuVQGTHMRmIEba+/rW7U168mWORpx9DSdixRMdKSDQJrkUUKE0g0YNALU0sGmxSpqgXNMPzNHajuPFGiRsY+VAOgUgmaBfp3owtALAgUaDSktMUoGaAOKOgBRGgAaVRJ3o6AJhTTinjSXWgK/ELVTibdX9xKrcTZoDHcVwTZ/MZmfy0ZlXSA0rzAbSFzkEgwYJ2qwwF4i+baA+U9oEFV0YIApVNZ65R25jJJZllYl1DBDIZvhMHpqwmIkj7T2mqq6tzzA2cq/LbXKxQDPcA5NwAEKqOk52Ila5tUezFK1TH8GQVgFUuu7NkJUhVtmEnIYW0mphTq+2uqzBhkCoysWLSqEA51Qn+PdJCwlx9R3AhRqNI64hSWAL2xcGRGEZLdq2Oa9J6EfD6Mp3YGrDDo0qzLNtbci2sEokQiN0LOACRoIEQFBzyj0OX2KjEWrTMSbuGSdlcMGVY5AR5ywMsRoNI33oVY4O3ayD4zJYnmuaEsSRItNMExMyYkwdAKlI1fz+Rz+3wC1bw4N+24xFyWUmCqCQVUFTAeFG461N8IHD4fEF7sFgpRmUSMxiToOogT71nuBcaxNxst13dSSq5goUk/FLkCInodJFP4klB/DGrRnnWIETvrp1nevPNyhPX7HxJaNJ4uxeDxDKWccouJKEZiSsqC2ugMb/zGKznAbz4O55yoHDZFIiWUkSJUbAgz8qYw3DrYDvcJZ4UqBoWaZP8AlA7/AGpq5xAo7LbzI0ENtEEb6b7UeSTlyiTlZreOeNEtixdXnuEuWylQUGinlPfSBp1PSr7gnGbPECyBSVAAuqQROYHQg9NBqNNa5s2GS4hcXQXObMCmhyjQqe/pFN+EuPvh7xhM+YAEg5WGUyCSdIiREda9mPO5f1I0nZs/F+AGENs27l3IzNkQucts5TPlxqBqPYGsgcTIOUAHYwIYj/MNa1HFONLj7lqxbQ6BjmMCGyySx1hYHQ7kb7Vn8RjEYnMM92YVAoRQzQWMg/DrtpXjy1z10R+qOg+A+D27dpcRDeZcUgZtAFmBHeYBmtghrHeDON50Nm66K6ELaXRCRl2AEAwdNNa1YvjpzHsNf/Ar0Y3FR0bj0Oo4JI6j+waBNR8MysSwMtMGOkfhinmrcXas0GGpQNNzRqa0B9TQZ6QDSH7VQLt8xk9KfpKCKGbtr7a/lQBjelqKC23P4Y9zH5Sac/diRq0ew/U/0oBK0iFHX6a/apQw6jfX3P6bUxg+I2bhK2mVsu+UGDBg5TEMAdCRMVab2BSBj+E+50+x1pu80HL13NT6gcQ0M91/L/eoDJeJfF74UgJbW5pJBYrvcRBqAY+Jj/prUYLFC5bRxpmUNHaRMetcl8W3S968vQIqj3SxibxP1yfauh+DcR5mEtOdygmPQkfpQGhFBqTRzQDbCo91KlMKZcUBTY/Ch1KmYI6Eg/IjUH1rN+XcNwpdtmFPI8jKwIZDzEcjZbjaEDfQ71s76VScQw6sIcGJmQSpBHUMNQajOkJUyqLk2wUt2wVulnXI6yoM2s0asACrEayWAEnawwt8SmItZiHZgVbMVJbV7kE80AySumiqpiSYt1Qbi6GDdVWzADMBabKs/CQGXMYnQnTVgYOGvRZCs7NbLszMQ2bIzsMzAkSXaVRDAOrHQADDPdF2v+6Zdfuty5z27b5G1XSJHePPWJ3+Eb9dydR/Nxh1W9iADsLeGtOgHSHcS3qdpmNIoVnReT/uX6nMeHWrl4NbebaoxYKSAVDxJkiSeXekcSAt3EyuMhksxBYM06jTqND86c8QW0XEMuHYtaZgtuZjbmGY6kAgxNVuOuJ5slhlVVgAyWMbgDb+zXDjcj41OzZ+HMBavXGzoDc/mkq0EdBJhfSqbiXCBYxJt3IOUB2OYjOupygfg3idTpNabg+Gby7V0B1uui8qnKggCFIbXXQnaKovFeJt37jAkPdUBjBYOOUcuaIbSIkV3n4WUMak3RqtbM5xLFAsqIoRDMZWLZRJOUMdSemtSMLaN0l2RU+EBtBmA5ZI79T3puzlCMcoVxpDEAtrGi9T3NO2Wto6PcY3DrKgkDTaGI0InaNa4SetEJPBcSFu6XGSQZKvBaQdAdQSDBg+tT+M20W4VS5KsM4YWinMdkyg9zE9Krrl1TyKJWGbnUAgycuUiekdjWl8E4Fbl6bmZkRQcpO7Nqp167n6VYY3PQXoWvCODWSql5e86Elwf+XIPMJ0BBiPetdhbmVQpMxoNtQNiY0mKz+NvW7LeXZU3HLrAUF4DEBiWUae3tU+xgsU/wD6eUd2YD7b/ausIcdav2NxRYrcRWZxoWjN6xsY7/0oNjh3pm34fuN/zLoHoqk/cx+VWGH4BZX4s7/5m/RYrqlRohNxFR1FP2b1x/htsfWIH1OlXGHwttPgtqvqFAP13prHcQ8tktohuXHJyrOVQACSzvByroehJ6CtJNukUatYS6dwq+5k/QafepNrAxqzEn0ED9aXw/EeZbV8uUmQRMgFWKmDAkSNDG0VJo1Togythe0++v508KKjoAUdJLDTXfb19qBcCJIE6CTv7d6AznjvHtbw4RTBuPkJ65QpZh84A9iaHhduQXXGRLdoWwzcskc2IczsueBP+AnrVf8AtHEiwJgZn/JRPtrT/hpGxKW0uLFrD5Fy5pNx1AKlwPwKCpAO51O1ezivoJ/NnWvwmuBqv40YthuzAf8AVp+ZFWNUnFb5uJfQDRIAPUuFFwj2Ep8ya8iVnI5BxC8XxGL7A3x8xbw9pf8A+hron7P1K4K0CZIDfPnaPtXL7t8ZcXcH82b64oE/awPpXWfBVsrgrAb4vKQt7kSaMF+xoK9KZaiYlGyMFiSpAkSsxpI6ioEGmJZ83lqMoAyux5WJ10A1gab96Yv/ALwAoUWmP4iWdQNeihWn6insNfWYEQ/MpUcuwnmG5O86VJqHS6fRBxF0gx5bGBq0oqfVm/Ooi+VdjK6E/wAodGYe+UmrkCkYjDq6lWmD/KzKfqpBoE15opuJ8MbIvllRzgMWBYDMQs5ANTqdZESTTnD+A2rMmM7kgliNBC5VCJsoC6DrHWp2Cw4AEm4SnJzMYOVpVoGhJgGfy1FTbi1KvZXNpUmR6FLyUKpyPOGAtO5Z0JNtAGYxrImIB/ESw/sU+8Rmt2AFL51YjnkwWQsTBUf3FR7F02S2oyXQRE6DK2jfU/Sp1jEK9trBdsiFzb0Ky76EaTzATXjk6do5lu/itksMDlN0NrynJrq0Op0I0HrFZZL9xbv7wQGzkkg9Z6xGg7D0pX7srZS6uWLqCqiECgw0kjUkaz3FWPiC1YVLITOLjMfMkjJAX8A6dK6vNKdRk7F+Qd24l9TehQ6zoNojsd5Ea9xTOA4Y1y4qseZx/DloUaS0/KonDMF519LSEKW2zaKNJIHfQenyq5uOUuXEQgwwIOSQiQOYdUPzjWs8XFXWiUJxyfujDzVBIJgaMGAMMP8AfvVzwZ7qWVuW7gFtyBEnNrtlMcs6e3fSqO3cNwlBmdCsuza5j+Jl/l6ifStjwnyzaWw4ESBbI2I3UZ9g3v8Aeu3h8Sle2vTeipEzwViAuJNuCAysIO+ZeaT66N9a6GK5VhscLeMDKeRLwzHuJyMT7AnWupq06irDzXodWNYvG2rQm5cVB0zEAn2G5+VU2J8ZYdJyB7hBA5Vy77fHB+1Tb3AMM5Ja3JJ1Od9Z9mrAeG7g/e7UAf8AMAHoDI6b6d/lXuwYsc4ylt19jcYpps2mB4vjMQeTDi0mvO8t05YnLMnsDVHZN+7i84vK1zzHsKYgIoV5dVEAxzEdyB303wbrXNPC+IU4rzXJCoty4TqZkFNFG5LPoNyTpvW8NSjJpJUhHd0jpeEsLbRba/CihR3gCNT1NPzWS4fx+/cxnksgVOaViSoCkyX6sCMpjSTA2mi8f8SNuytpTDXSQx25FjMJ6TIHtI61wWCTmovt7M8XdE7/AP09s52S3cuWkbLcuooKLtrBOZhrMqDprtBq/BrOYZjhOH520cIXYnc3H1E+ssB8qb8OcR8vBu9zM2R2Aly7OTlKqGIEks2XbeksaabiunXyVx9Cq8TY8/8AELaqwHlBNxPMWzQI1kjINN9qa49hWF/CqxL3y6s7k7FnHlovRVBB0G+/Wovh+078S/i8zi5cZ4+HMoYCPQMBHaBV1j1tpxE3LpIAVWWYOYKoyhBuWL7Abwe1ep1BpLyX5m+ml7EP9oNzPftW1liiMSoE/GQAO0ws/Sj8H8WuJdVbpPl4iSjNEZ15IB9cuWD2SNDJtOI+Hrl+3bc5BdLO9wPMDPlhQVB1QKijvlqdc8OI+FXDMTyyyuujK5ZmLL82Nc/qw+moP+PcnJVRa4/ErattcInKNAN2JMKo9WYgD1NQUwxSyFcy5lrhGxdzmcj0kkD0AosHgL7MjYm4j+X8ARSoZtQLjz+KNlGgJJ10iZjtQB615HS12c36HL/E/hPD2MDeu22vSzFTmyhAwvMgXKy5iCbrkEaGJ2OvQeC2ctq2vZFH2FQPEnD7mKw1u2vJme27eYYaEcF0yKIBIG/r61d4ZIFRkQ8BROgOhpU0VQFc2GROQqxR2JBXZSdenMsmTI0mdqd8u4gAWHA3LMc8e8HMfeKmMJqHaxGSEuMxJMKzAQeylhpPvE+tQ3bYDiRJGVxAknKY+Xc+1C3fLgFEIBOpcFCB3CETPoY/rMiiKCqS0NWLQRQoJMdSZJnUknvNOUCtGBUJYUUKVQoQ4SMAi27SApdlAf4YJYZlmHEa6dOkVX4XBBywbKhMi25YqFYfFBGxPc9DVj4Z4hbd8lom2oXM73crsNIbIFjQ9ulV/H8Pc860JAF0DKzNCwTrmP4Z3/2rxyjdRXZyrYnAW7ZWFEXIYZ8+YTBX4dtzPQyKgcQwTBMzyzqZzZpXLAEAdNdYitfgOAYcKvl2y7kc3M3aZMGJ7dqqfGV1QbdmAgtpDEHRiYhcvcRv3NeifhZYttl4tDX7PGX95YFc1xrbQx1AHWOx+HWpn7nduPiLh+FT5cAjmb4oMfhgfOaz2Es4mzc81JU245kIEE/hM/cVeeG+PZrrm6HK3BzEAZbbLmyEKRqNeu0DevThyR1GS/0bWjc+FcDZOGRlt2y4UAqVGY7k6wepNSuIYNGXMyBGJCkAmCQDBEdY69pqjd7Y8tLN0Zy2cOp+BVltR16D69KdIuXHUKzAu/xsS1wQNxzQO2+xr0zxKMb7XoWim42Qt0hRHIoIAMCBHX2FdU4NiRcsWrn81tSfcjm+81yTFY5wnl6QYkxDaTM6ncmd63/7P8VnwuTrbuMvybnH3Y/SvnQk5NtqrNPo02IuZEdv5VZvoCa514Vs5r9kBgctwsYG4FvcnpqDE761v+JoWs3VG5tuB80NZb9n9snzHOwgDQDVhOnsoEf569+CXHFJmo6iza3Phb2P5Vzrwjatqz3mDZLVtrhkghojy5jeCrEDuAa6OKzZ8Lrbw1+3ZYs9zKeYgaI2ZUHYRIn/ABVnBkUU4t1dfuSEkk0Q/A5W7duXoObJDnoWuOWaP+if9VJ8TYC9i3F20CyWy1tAuXMxHxuMxErmBTvyzU3w7h7iYbyUt3Ldwu3mOylQgLEZkJ0dssZYkA6nsdPh7SoqoghVAVR2AECtTy8cjlH4XwJSp2jKY7heMxljLdi1lU5FBBNxwIVnIkKPT1qXwDhN1UtreXKlpmZEzBmdiTldyugygwFE669BWlNJrk80muNJInN1RGw/DbSXGuJbVXaczAamTJ9pOpjepbWwSCQCRsSASPbtQFHXJtvszYKOkeYubLmGaJyyM0TExvE9aXUAdQce22/y3+XrU2q3iDxJhmhScqfG0CYXbU0AGYwvIVBVCCxm5JzFlYdMunU6se2sjOFWSQANydBSHU6jKFGhGslhlBk9jMiNdqbuAMbYO2baJBIUlZ7QRIPcCjKkKOMtywk8u/K0fIxBPoKIY23lzlwq93m3/wDOKkk0kqDuJ96F0ErBhKkEHYjUH2IoBJBpGIwqXAA6hgNgelBcKgiARAgAMwAB3hZj50GgYckAqTmKmCTEnQGYGxgjt7U8DSVtgCAAB6eggfagKEYo0BQo6ECoUJoVAefbXD3SFRQABuEMtJLZid4GaJPQCrvjnD0NuWuJlCAhRoSV1MSZmegrW3cCbmGu2rFwXSuzHRG0+DONyREkSNp7Vg8Vw/Gg21u4fLlMM65C1waaLEwdd4gk9Nq8+P8ADbattGONbLa3x5cNhlZQbhKhFcrEMASc43JjtWU4XhlxV8C6GIcnKFMGSSSQD8XXQkfWK1Q4QHtrbKsXZ8xgCVCjmaF0zxA+dTfD3B0DtcZy1xBCDKOUEatPUgEiOhmvTnjldSlRqmVvibh/l2wBzW31VhI0AAhh1OtXvhnBm1bABDZobbVhB7677nXoKn/8PBF2y6/w2aVbpmbmJEzBkn5j11sbCi2AoGgELpJ2gV2wzjx9H6lKe+huW28xApRSM4Go0MyQJiJ0qvwt42rTKsuzKQWK6AMIIWY0NabEtGYQQSBmkR9P76VR4m2AIAgbR0FXLnbXFPRUZ3ii4cWly5/NMEn8IndSPT0q8/Zpiou3bX8yBx7oYP2f7VnOJpvT3g7F+XjLRnRmyH/WCo+5FeSKpmvI7HUHgnDFw1oW1M8zEnvJ0+iwPlU0Gliuyk0qMWLFUfiziL2rQFtgrufiJgIqwXad+oGmvNprV4K5/wCPMQWxKWxMLb1A6l2JIgb6Kprt4bHzyJM1jVyNX4UxNy5hw11szZ2AaCJUHQ6699fQU/8A8YH7x5OQxOUvOmcpnC5Y2jSZ30im/CtrJg7A72w3/Xz/AP2rJYQXLmN8xYyDFEHeSPNKg9iByjvr2M1pQUpS9FZqk2zopYASTAGpJ2HczVZheN2Llzy0clpKjlcKSFzFQ5XKWyjNAMxrWZ8c8XJf90Q6QGu92nVU9tQSOs1O4lYuYbCWv4rIqx5zBj5hd2UZhAJfKSeWRIA10rKwfhTfb6Ioa35mrnvWO8GcTuXr18tcdrbZmRWkhTnmFJ00DqIHppsTNx2JxD4N7udEU2Dc5FJuNNvMNW0SesA+hG9VH7PrRW5eZhlCW0GsCAWY6/NSZNbhjX05N+xUqTJgul+Ji4BIVmtMf5F8swD3m5m1FXseZjB/LYt/LPd/VUX/APZWP4TkucRLpGVXvXXeTqhzi23YDnHqQw6Vs+CITbN0iGvObh6GGgWwfUW1Qe81My418Ij0WRqrxVyHnK7aqIT4tXAnpoJk+gNWbGq1crXCCY9iQT9Na8yME20upBUCCQNZkDQEnuRUPFcgzFioUySNfhMmR1BEj51PEBiBpv8Ac603eUEkHY/rUYQlDOopYFQsIyW4siRAlQZIIHRW9P5entU0GhWqYDRClGkgUIHRGlUVAJo+lAijigBQo6FAYe7ev2LQyWwhLBYILAaHXKmk+tZ/B38VcuvnusD5ROUgzGYE5YgjpoD1rorVn+J4C4Lme22VY2yLAjf8Mgz1nrXfE4t00gZz93uWyVktEuGBOskhkYE9vXqKtOBWVfzQpJQqFJB3Os1JxNm9cJClcrKQfwtO2jdo123FTeG8NWxbyr+frJ9675prg4vsou5hwUKHmXLGusjam0t5AI6aVKpq7Xz6RBnE3M30iqjFPuIqxcDtUK+u9UpluJIYNUVu4bbBhurAj3BkVp+IW9Kzbpzn0/Osmkd2wt4XEVxsyhh7MJ/WnxWf8E4nzMHak6pNs/6Ty/8AaVrRAVswGK5p44sEYt2PVEZZ2IAyn31B+ldLAqDxbg1rFKFuKZE5WUwyzEgHtoND2Fejw+VY5cn0ahLi7Kq/xdbeBtZDzvaVbYGrAhAHaP8AAAST0IrMcHxq279sKgJBZlRRLOxSEUNmO5Kz0GWe5Ogx3BLGDw9x0Be4y+WhcgnnOUqoAAEgkmBtNJ8D4AE3MQyQ2YqkiI0HmEAgRrC+kN0MV6IyhGEpLa/ydE0k2VnFuA4q3eW+UOIYsjuUEwwKlky/Fl0hSNhHzt8XhcRxAqHttYw41hiBcLdysHptsNdz02FA1534iTS0rXTMc2R1w6BBbyjIFyZdxlAyx7RpVRb8KYYMWIdlIAyM5NuF+EZesepO57mryhXFTkumYTaK/EcFsu5cqQSoRwrFVdREK6jcaAe2m2lWU0VCjbemxYTnSuWftGuDzsID0ulvkpSftNdLxGKtqDLj5an6DWuO+P8AiK3MVayBuS1ebmUrP8NyCAdYlahDpng8EYSxO5tIx92UMfuTVxiXgg+4/UfrVJwq8y20RYGVFXaTooFSLrncksegLZVn5CoaF492gFGysDoSJHsw6j79qlWMQGAMj5GR8jVM96V58qkkjL5kz7SBP0qLfuZOZSiD8R1BYmANdj219NelQ1T6NULlAPVXgFJVZnUTpvrqPYe9SncgkKZYANlnYExqxnqrfSqZSsmhqOag2cSWLDKZUwZETIkEdCD399jTpvgbg/Sgokk0dMpcVgCIIpwRQgcihQyChQFZFEaXFJNQEZbCrsI1/Og1PEU2wqttgZimWWpECkuKgINxKh4hNKsbi1EuW6AzfEk5TWexFrKfzrXYrBsxBHTaaq8Rwsseoj50NI0H7NsTpdtH/DcH/wAW/wDrW7ArnPhHDm1iUbowKH/Vt/3Ba6SBREfYQFIxOIW2hdth2EkkmAoHViSAB1JFOimsZhUuo1t1zIwgiSPUEEaggwZG0VpVeyGO45hXxd23Z0a4WzXADmTD2x+ExpnaZJOpKwNK2OAwaWba20XKiiAPuSe5Jk/OouETDYZMlsKi7kLzEnux1JPqTQfiy/hQn30/rW55LSiukalK9FnRmqRMfcfso9B+ppaoTqxLe5muZknm+vQz7a/ekNiOw+p/pURVIOm28f0p0UIKN1j1j2H9aQ6zvJ9zNHFCgI+IUBTHauR+JFz48J3sqo/9y6Lf5O30rr14SCKwON4DcbHW7xX+GtsEmeqm5Aj/ADZD/tQqNbgzpS7r01hhC0V1qAbLa/2aaxOdiYhs0DLCqB3bRSDpJgjWnBS8MssT2H51Cp0XeAXSen2/8kR6b09hmLFyVhg5WepC6qfYgmisLlUd/vpuPQER9aFt4ZljTQqdwQd5J6g+uxHrGgumN6i5EgKykkdSZGx9ObT1Han7zwpJEwCfmB0HqJ61C4leVDbdwSBcA03BbkmO2uvoSaTjL4LwCSqOquF+IlsuXm7KGnT+srNJN1Q7gLVvy1ZdFbnGusOc5ntBY1KCNpDAg/T5GmLGAtKpUW1g/FIzZiO+bVz2JnapQAAgcoAiB0HSO0a1EiSabbQjO/8AJ96FO5qFWjJXmiNGaBFZA2abanGpDCgGWWhlFKagwoBh1ph7c6dOtS3GlBEgCgILYcU1+51Z5KK4sAxv09+lAVy2crCBzTK/LWfatI/ElGyk/YVXKkfrSwtAOXeI3DtC/KT96hXnZ/iYn56fSnytJVAKAYtpT4SBTot0aLr7f3rQDqJApwGkijBqkDgGgXA30oxSWQb0AvNSCT2+9IRAD/5pzNQo2zHqB9aauKD2Onzp9jUV2ihBh3A02iorODsafuvUNYk+tCjgqVgcOXy8zDWYECQJiTE+u4/SojbR3q74ckfLQfpRFTofVLwzEm24/AArJ/lzOWaemoFR7mJIWbiMhOwTO7esFFEDbWrIGf71jr7RQ7+v0noSdzIirReXqiix2OAZbLQSyypLrJjbOkq2u2gM0u01x7iMEyZTmcAyWU2mUggbkOIHoKssTh0YaqPToR7dulUHDsH5bXDbYwPwLAKmDEaRlhgdATmLbzFZdnWDi06VOjTAfX0P0J7UB7f09R69aqbGMuLazMVP/wCRwoif8Nsaj1WpaY6VDZSxMaoQ6/8AUYABA7davI5uDROk0KZ89B+NB6Hce/NQq2YoiNRFqDjSiWsgSW/uDSGb3p1qQ1AJpBM05TLanTYUAagzS8tAe1KNAEBTT6uo7ST+Q/M06NP1puwJlv5j17dP6/OgHKOKMCiIoARQK0c0DQAFKNJUUugBmjelCiiRRaj1/OqQdFGaQrUdACiozSaAQ1RbpqU1RnGtAV2IB6RH97VGtvqQdxp2mrC5bqK9jWR8/aoUdw4zOPTX6VosIkL/AHMe/SqPh9vmPyH9mtCpgR/t/iEbnqdq0gK/vsJ/Xei+v6wdtOkeo6UY/vvHQx069KTHbaT7b8wPfrVIM4l4U9+3rHU1X4Q2wLd3KUzwPbzQsSP84Qe8VMxYJZcoBIZSQTplzgMQP8pb6U8loZcsaEbbj1E6j5elRnSLpDWKQCbpZlyKWcTIIAlpB0GgmRB0+VEcIocPJ07OwUjpKgwxGm9Ju2HdSlzKUK5WInmnYhOgM6mTUsd4/r6ienShG6WmQbn7zJ0tH/3HX/tAMfU0Kn5vX9aOpXuOfsiCW6UQoUKhkI0kihQoBD9qUVG1ChQAFHIoUKAQ+vL339utLihQoQFKoUKATFIzc1ChQo6KMihQqkBSxQoUAltx70uhQoAGioUKAbam3FChQDDLRNao6FQo2FIOlOf8RuJvDfY6eu32oUKActcbt7MCvpEiDvtM9eg3q1W4Ggj+zHQe00KFaRCGLJa7n6ZXSOvMbZ1P+k/Wpqz/AH39B8+9ChQrD0mOsfOJ7/Ok5faR9J/XQ0KFUg01zt+f/ihQoVk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thankyou.jpg"/>
          <p:cNvPicPr>
            <a:picLocks noChangeAspect="1"/>
          </p:cNvPicPr>
          <p:nvPr/>
        </p:nvPicPr>
        <p:blipFill>
          <a:blip r:embed="rId2"/>
          <a:stretch>
            <a:fillRect/>
          </a:stretch>
        </p:blipFill>
        <p:spPr>
          <a:xfrm>
            <a:off x="1365769" y="1371600"/>
            <a:ext cx="6297951" cy="4191000"/>
          </a:xfrm>
          <a:prstGeom prst="rect">
            <a:avLst/>
          </a:prstGeom>
        </p:spPr>
      </p:pic>
      <p:sp>
        <p:nvSpPr>
          <p:cNvPr id="8" name="Date Placeholder 7"/>
          <p:cNvSpPr>
            <a:spLocks noGrp="1"/>
          </p:cNvSpPr>
          <p:nvPr>
            <p:ph type="dt" sz="half" idx="10"/>
          </p:nvPr>
        </p:nvSpPr>
        <p:spPr/>
        <p:txBody>
          <a:bodyPr/>
          <a:lstStyle/>
          <a:p>
            <a:fld id="{A4CF37E6-0BDD-4B20-9AF2-D1D97B3858DD}" type="datetime1">
              <a:rPr lang="en-US" smtClean="0"/>
              <a:pPr/>
              <a:t>07-Jul-21</a:t>
            </a:fld>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35</a:t>
            </a:fld>
            <a:endParaRPr lang="en-US"/>
          </a:p>
        </p:txBody>
      </p:sp>
      <p:sp>
        <p:nvSpPr>
          <p:cNvPr id="10" name="Footer Placeholder 9"/>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solidFill>
                  <a:schemeClr val="accent1">
                    <a:lumMod val="75000"/>
                  </a:schemeClr>
                </a:solidFill>
                <a:latin typeface="Times New Roman" pitchFamily="18" charset="0"/>
                <a:cs typeface="Times New Roman" pitchFamily="18" charset="0"/>
              </a:rPr>
              <a:t>Dictionary</a:t>
            </a:r>
            <a:r>
              <a:rPr lang="en-US" sz="2400" dirty="0" smtClean="0">
                <a:latin typeface="Times New Roman" pitchFamily="18" charset="0"/>
                <a:cs typeface="Times New Roman" pitchFamily="18" charset="0"/>
              </a:rPr>
              <a:t> is a mapping between set of </a:t>
            </a:r>
            <a:r>
              <a:rPr lang="en-US" sz="2400" b="1" dirty="0" smtClean="0">
                <a:solidFill>
                  <a:schemeClr val="tx2">
                    <a:lumMod val="60000"/>
                    <a:lumOff val="40000"/>
                  </a:schemeClr>
                </a:solidFill>
                <a:latin typeface="Times New Roman" pitchFamily="18" charset="0"/>
                <a:cs typeface="Times New Roman" pitchFamily="18" charset="0"/>
              </a:rPr>
              <a:t>indices</a:t>
            </a:r>
            <a:r>
              <a:rPr lang="en-US" sz="2400" dirty="0" smtClean="0">
                <a:latin typeface="Times New Roman" pitchFamily="18" charset="0"/>
                <a:cs typeface="Times New Roman" pitchFamily="18" charset="0"/>
              </a:rPr>
              <a:t> (which are actually </a:t>
            </a:r>
            <a:r>
              <a:rPr lang="en-US" sz="2400" b="1" dirty="0" smtClean="0">
                <a:solidFill>
                  <a:schemeClr val="tx2">
                    <a:lumMod val="60000"/>
                    <a:lumOff val="40000"/>
                  </a:schemeClr>
                </a:solidFill>
                <a:latin typeface="Times New Roman" pitchFamily="18" charset="0"/>
                <a:cs typeface="Times New Roman" pitchFamily="18" charset="0"/>
              </a:rPr>
              <a:t>keys</a:t>
            </a:r>
            <a:r>
              <a:rPr lang="en-US" sz="2400" dirty="0" smtClean="0">
                <a:latin typeface="Times New Roman" pitchFamily="18" charset="0"/>
                <a:cs typeface="Times New Roman" pitchFamily="18" charset="0"/>
              </a:rPr>
              <a:t>) and a set of </a:t>
            </a:r>
            <a:r>
              <a:rPr lang="en-US" sz="2400" b="1" dirty="0" smtClean="0">
                <a:solidFill>
                  <a:schemeClr val="tx2">
                    <a:lumMod val="60000"/>
                    <a:lumOff val="40000"/>
                  </a:schemeClr>
                </a:solidFill>
                <a:latin typeface="Times New Roman" pitchFamily="18" charset="0"/>
                <a:cs typeface="Times New Roman" pitchFamily="18" charset="0"/>
              </a:rPr>
              <a:t>values</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Each </a:t>
            </a:r>
            <a:r>
              <a:rPr lang="en-US" sz="2400" b="1" dirty="0" smtClean="0">
                <a:solidFill>
                  <a:schemeClr val="accent2"/>
                </a:solidFill>
                <a:latin typeface="Times New Roman" pitchFamily="18" charset="0"/>
                <a:cs typeface="Times New Roman" pitchFamily="18" charset="0"/>
              </a:rPr>
              <a:t>key</a:t>
            </a:r>
            <a:r>
              <a:rPr lang="en-US" sz="2400" dirty="0" smtClean="0">
                <a:latin typeface="Times New Roman" pitchFamily="18" charset="0"/>
                <a:cs typeface="Times New Roman" pitchFamily="18" charset="0"/>
              </a:rPr>
              <a:t> maps to a </a:t>
            </a:r>
            <a:r>
              <a:rPr lang="en-US" sz="2400" b="1" dirty="0" smtClean="0">
                <a:solidFill>
                  <a:schemeClr val="accent2"/>
                </a:solidFill>
                <a:latin typeface="Times New Roman" pitchFamily="18" charset="0"/>
                <a:cs typeface="Times New Roman" pitchFamily="18" charset="0"/>
              </a:rPr>
              <a:t>value</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 empty dictionary can be created using two ways – </a:t>
            </a:r>
          </a:p>
          <a:p>
            <a:pPr algn="just">
              <a:buNone/>
            </a:pPr>
            <a:r>
              <a:rPr lang="en-US" sz="2400" dirty="0" smtClean="0">
                <a:latin typeface="Times New Roman" pitchFamily="18" charset="0"/>
                <a:cs typeface="Times New Roman" pitchFamily="18" charset="0"/>
              </a:rPr>
              <a:t>			d= { } </a:t>
            </a:r>
          </a:p>
          <a:p>
            <a:pPr algn="just">
              <a:buNone/>
            </a:pPr>
            <a:r>
              <a:rPr lang="en-US" sz="2400" dirty="0" smtClean="0">
                <a:latin typeface="Times New Roman" pitchFamily="18" charset="0"/>
                <a:cs typeface="Times New Roman" pitchFamily="18" charset="0"/>
              </a:rPr>
              <a:t>OR </a:t>
            </a:r>
          </a:p>
          <a:p>
            <a:pPr algn="just">
              <a:buNone/>
            </a:pPr>
            <a:r>
              <a:rPr lang="en-US" sz="2400" dirty="0" smtClean="0">
                <a:latin typeface="Times New Roman" pitchFamily="18" charset="0"/>
                <a:cs typeface="Times New Roman" pitchFamily="18" charset="0"/>
              </a:rPr>
              <a:t>			d=</a:t>
            </a:r>
            <a:r>
              <a:rPr lang="en-US" sz="2400" dirty="0" err="1" smtClean="0">
                <a:latin typeface="Times New Roman" pitchFamily="18" charset="0"/>
                <a:cs typeface="Times New Roman" pitchFamily="18" charset="0"/>
              </a:rPr>
              <a:t>dict</a:t>
            </a:r>
            <a:r>
              <a:rPr lang="en-US" sz="2400" dirty="0" smtClean="0">
                <a:latin typeface="Times New Roman" pitchFamily="18" charset="0"/>
                <a:cs typeface="Times New Roman" pitchFamily="18" charset="0"/>
              </a:rPr>
              <a:t>( )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8703BAA7-97A1-43F1-9E0D-62BB91EE82A7}"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To add items to dictionary, we can use square brackets as – </a:t>
            </a:r>
          </a:p>
          <a:p>
            <a:pPr>
              <a:buNone/>
            </a:pPr>
            <a:endParaRPr lang="en-US" sz="2400" dirty="0" smtClean="0">
              <a:latin typeface="Times New Roman" pitchFamily="18" charset="0"/>
              <a:cs typeface="Times New Roman" pitchFamily="18" charset="0"/>
            </a:endParaRPr>
          </a:p>
          <a:p>
            <a:r>
              <a:rPr lang="en-US" sz="2400" dirty="0" smtClean="0">
                <a:solidFill>
                  <a:srgbClr val="00B0F0"/>
                </a:solidFill>
                <a:latin typeface="Times New Roman" pitchFamily="18" charset="0"/>
                <a:cs typeface="Times New Roman" pitchFamily="18" charset="0"/>
              </a:rPr>
              <a:t>&gt;&gt;&gt; d={} </a:t>
            </a:r>
          </a:p>
          <a:p>
            <a:r>
              <a:rPr lang="en-US" sz="2400" dirty="0" smtClean="0">
                <a:solidFill>
                  <a:schemeClr val="accent6"/>
                </a:solidFill>
                <a:latin typeface="Times New Roman" pitchFamily="18" charset="0"/>
                <a:cs typeface="Times New Roman" pitchFamily="18" charset="0"/>
              </a:rPr>
              <a:t>&gt;&gt;&gt; d["Mango"]="Fruit" </a:t>
            </a:r>
          </a:p>
          <a:p>
            <a:r>
              <a:rPr lang="en-US" sz="2400" dirty="0" smtClean="0">
                <a:solidFill>
                  <a:schemeClr val="accent1"/>
                </a:solidFill>
                <a:latin typeface="Times New Roman" pitchFamily="18" charset="0"/>
                <a:cs typeface="Times New Roman" pitchFamily="18" charset="0"/>
              </a:rPr>
              <a:t>&gt;&gt;&gt; d["Banana"]="Fruit" </a:t>
            </a:r>
          </a:p>
          <a:p>
            <a:r>
              <a:rPr lang="en-US" sz="2400" dirty="0" smtClean="0">
                <a:solidFill>
                  <a:schemeClr val="accent2">
                    <a:lumMod val="75000"/>
                  </a:schemeClr>
                </a:solidFill>
                <a:latin typeface="Times New Roman" pitchFamily="18" charset="0"/>
                <a:cs typeface="Times New Roman" pitchFamily="18" charset="0"/>
              </a:rPr>
              <a:t>&gt;&gt;&gt; d["Cucumber"]="</a:t>
            </a:r>
            <a:r>
              <a:rPr lang="en-US" sz="2400" dirty="0" err="1" smtClean="0">
                <a:solidFill>
                  <a:schemeClr val="accent2">
                    <a:lumMod val="75000"/>
                  </a:schemeClr>
                </a:solidFill>
                <a:latin typeface="Times New Roman" pitchFamily="18" charset="0"/>
                <a:cs typeface="Times New Roman" pitchFamily="18" charset="0"/>
              </a:rPr>
              <a:t>Veg</a:t>
            </a:r>
            <a:r>
              <a:rPr lang="en-US" sz="2400" dirty="0" smtClean="0">
                <a:solidFill>
                  <a:schemeClr val="accent2">
                    <a:lumMod val="75000"/>
                  </a:schemeClr>
                </a:solidFill>
                <a:latin typeface="Times New Roman" pitchFamily="18" charset="0"/>
                <a:cs typeface="Times New Roman" pitchFamily="18" charset="0"/>
              </a:rPr>
              <a:t>" </a:t>
            </a:r>
          </a:p>
          <a:p>
            <a:r>
              <a:rPr lang="en-US" sz="2400" dirty="0" smtClean="0">
                <a:solidFill>
                  <a:schemeClr val="accent4">
                    <a:lumMod val="75000"/>
                  </a:schemeClr>
                </a:solidFill>
                <a:latin typeface="Times New Roman" pitchFamily="18" charset="0"/>
                <a:cs typeface="Times New Roman" pitchFamily="18" charset="0"/>
              </a:rPr>
              <a:t>&gt;&gt;&gt; print(d) </a:t>
            </a:r>
          </a:p>
          <a:p>
            <a:endParaRPr lang="en-US" sz="2400" dirty="0" smtClean="0">
              <a:solidFill>
                <a:schemeClr val="accent4">
                  <a:lumMod val="75000"/>
                </a:schemeClr>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{'Mango': 'Fruit', 'Banana': 'Fruit', 'Cucumber': '</a:t>
            </a:r>
            <a:r>
              <a:rPr lang="en-US" sz="2400" dirty="0" err="1" smtClean="0">
                <a:latin typeface="Times New Roman" pitchFamily="18" charset="0"/>
                <a:cs typeface="Times New Roman" pitchFamily="18" charset="0"/>
              </a:rPr>
              <a:t>Veg</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91439EE-5C19-4431-A511-F95FE62C6F11}"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000" dirty="0" smtClean="0">
                <a:latin typeface="Times New Roman" pitchFamily="18" charset="0"/>
                <a:cs typeface="Times New Roman" pitchFamily="18" charset="0"/>
              </a:rPr>
              <a:t>In mathematical language, a dictionary represents a </a:t>
            </a:r>
            <a:r>
              <a:rPr lang="en-US" sz="2000" b="1" dirty="0" smtClean="0">
                <a:latin typeface="Times New Roman" pitchFamily="18" charset="0"/>
                <a:cs typeface="Times New Roman" pitchFamily="18" charset="0"/>
              </a:rPr>
              <a:t>mapping from keys to values, </a:t>
            </a:r>
            <a:r>
              <a:rPr lang="en-US" sz="2000" dirty="0" smtClean="0">
                <a:latin typeface="Times New Roman" pitchFamily="18" charset="0"/>
                <a:cs typeface="Times New Roman" pitchFamily="18" charset="0"/>
              </a:rPr>
              <a:t>so you can also say that each key “</a:t>
            </a:r>
            <a:r>
              <a:rPr lang="en-US" sz="2000" b="1" dirty="0" smtClean="0">
                <a:solidFill>
                  <a:srgbClr val="0070C0"/>
                </a:solidFill>
                <a:latin typeface="Times New Roman" pitchFamily="18" charset="0"/>
                <a:cs typeface="Times New Roman" pitchFamily="18" charset="0"/>
              </a:rPr>
              <a:t>maps to</a:t>
            </a:r>
            <a:r>
              <a:rPr lang="en-US" sz="2000" dirty="0" smtClean="0">
                <a:latin typeface="Times New Roman" pitchFamily="18" charset="0"/>
                <a:cs typeface="Times New Roman" pitchFamily="18" charset="0"/>
              </a:rPr>
              <a:t>” a </a:t>
            </a:r>
            <a:r>
              <a:rPr lang="en-US" sz="2000" b="1" dirty="0" smtClean="0">
                <a:solidFill>
                  <a:srgbClr val="0070C0"/>
                </a:solidFill>
                <a:latin typeface="Times New Roman" pitchFamily="18" charset="0"/>
                <a:cs typeface="Times New Roman" pitchFamily="18" charset="0"/>
              </a:rPr>
              <a:t>value</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an example, we’ll build a dictionary that maps from </a:t>
            </a:r>
            <a:r>
              <a:rPr lang="en-US" sz="2000" b="1" dirty="0" smtClean="0">
                <a:solidFill>
                  <a:schemeClr val="accent2"/>
                </a:solidFill>
                <a:latin typeface="Times New Roman" pitchFamily="18" charset="0"/>
                <a:cs typeface="Times New Roman" pitchFamily="18" charset="0"/>
              </a:rPr>
              <a:t>English</a:t>
            </a:r>
            <a:r>
              <a:rPr lang="en-US" sz="2000" dirty="0" smtClean="0">
                <a:latin typeface="Times New Roman" pitchFamily="18" charset="0"/>
                <a:cs typeface="Times New Roman" pitchFamily="18" charset="0"/>
              </a:rPr>
              <a:t> to </a:t>
            </a:r>
            <a:r>
              <a:rPr lang="en-US" sz="2000" b="1" dirty="0" smtClean="0">
                <a:solidFill>
                  <a:schemeClr val="accent2"/>
                </a:solidFill>
                <a:latin typeface="Times New Roman" pitchFamily="18" charset="0"/>
                <a:cs typeface="Times New Roman" pitchFamily="18" charset="0"/>
              </a:rPr>
              <a:t>Spanish</a:t>
            </a:r>
            <a:r>
              <a:rPr lang="en-US" sz="2000" dirty="0" smtClean="0">
                <a:latin typeface="Times New Roman" pitchFamily="18" charset="0"/>
                <a:cs typeface="Times New Roman" pitchFamily="18" charset="0"/>
              </a:rPr>
              <a:t> words, so the keys and the values are all strings.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function </a:t>
            </a:r>
            <a:r>
              <a:rPr lang="en-US" sz="2000" b="1" dirty="0" err="1" smtClean="0">
                <a:solidFill>
                  <a:schemeClr val="accent5"/>
                </a:solidFill>
                <a:latin typeface="Times New Roman" pitchFamily="18" charset="0"/>
                <a:cs typeface="Times New Roman" pitchFamily="18" charset="0"/>
              </a:rPr>
              <a:t>dict</a:t>
            </a:r>
            <a:r>
              <a:rPr lang="en-US" sz="2000" dirty="0" smtClean="0">
                <a:latin typeface="Times New Roman" pitchFamily="18" charset="0"/>
                <a:cs typeface="Times New Roman" pitchFamily="18" charset="0"/>
              </a:rPr>
              <a:t> creates a new dictionary with no items.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Because </a:t>
            </a:r>
            <a:r>
              <a:rPr lang="en-US" sz="2000" b="1" dirty="0" err="1" smtClean="0">
                <a:solidFill>
                  <a:schemeClr val="accent5"/>
                </a:solidFill>
                <a:latin typeface="Times New Roman" pitchFamily="18" charset="0"/>
                <a:cs typeface="Times New Roman" pitchFamily="18" charset="0"/>
              </a:rPr>
              <a:t>dict</a:t>
            </a:r>
            <a:r>
              <a:rPr lang="en-US" sz="2000" dirty="0" smtClean="0">
                <a:latin typeface="Times New Roman" pitchFamily="18" charset="0"/>
                <a:cs typeface="Times New Roman" pitchFamily="18" charset="0"/>
              </a:rPr>
              <a:t> is the name of a built-in function, you should avoid using it as a variable name.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eng2sp = </a:t>
            </a:r>
            <a:r>
              <a:rPr lang="en-US" sz="2000" dirty="0" err="1" smtClean="0">
                <a:latin typeface="Times New Roman" pitchFamily="18" charset="0"/>
                <a:cs typeface="Times New Roman" pitchFamily="18" charset="0"/>
              </a:rPr>
              <a:t>dict</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&gt;&gt;&gt; eng2sp</a:t>
            </a:r>
          </a:p>
          <a:p>
            <a:pPr algn="just"/>
            <a:r>
              <a:rPr lang="en-US" sz="2000" dirty="0" smtClean="0">
                <a:latin typeface="Times New Roman" pitchFamily="18" charset="0"/>
                <a:cs typeface="Times New Roman" pitchFamily="18" charset="0"/>
              </a:rPr>
              <a:t>{}</a:t>
            </a:r>
          </a:p>
          <a:p>
            <a:pPr algn="just"/>
            <a:endParaRPr lang="en-US" sz="1800" dirty="0" smtClean="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842420B6-2C1A-4B2D-BB0D-BE89562DC242}" type="datetime1">
              <a:rPr lang="en-US" smtClean="0"/>
              <a:pPr/>
              <a:t>07-Jul-21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The squiggly-brackets, {}, represent an empty dictionary.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add items to the dictionary, you can use square brackets:</a:t>
            </a:r>
          </a:p>
          <a:p>
            <a:pPr algn="just"/>
            <a:r>
              <a:rPr lang="en-US" sz="2000" dirty="0" smtClean="0">
                <a:latin typeface="Times New Roman" pitchFamily="18" charset="0"/>
                <a:cs typeface="Times New Roman" pitchFamily="18" charset="0"/>
              </a:rPr>
              <a:t>&gt;&gt;&gt; eng2sp['one'] = '</a:t>
            </a:r>
            <a:r>
              <a:rPr lang="en-US" sz="2000" dirty="0" err="1" smtClean="0">
                <a:latin typeface="Times New Roman" pitchFamily="18" charset="0"/>
                <a:cs typeface="Times New Roman" pitchFamily="18" charset="0"/>
              </a:rPr>
              <a:t>uno</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line creates an item that maps from the key </a:t>
            </a:r>
            <a:r>
              <a:rPr lang="en-US" sz="2000" b="1" dirty="0" smtClean="0">
                <a:solidFill>
                  <a:schemeClr val="accent2"/>
                </a:solidFill>
                <a:latin typeface="Times New Roman" pitchFamily="18" charset="0"/>
                <a:cs typeface="Times New Roman" pitchFamily="18" charset="0"/>
              </a:rPr>
              <a:t>'one'</a:t>
            </a:r>
            <a:r>
              <a:rPr lang="en-US" sz="2000" dirty="0" smtClean="0">
                <a:latin typeface="Times New Roman" pitchFamily="18" charset="0"/>
                <a:cs typeface="Times New Roman" pitchFamily="18" charset="0"/>
              </a:rPr>
              <a:t> to the value </a:t>
            </a:r>
            <a:r>
              <a:rPr lang="en-US" sz="2000" b="1" dirty="0" smtClean="0">
                <a:solidFill>
                  <a:schemeClr val="accent5"/>
                </a:solidFill>
                <a:latin typeface="Times New Roman" pitchFamily="18" charset="0"/>
                <a:cs typeface="Times New Roman" pitchFamily="18" charset="0"/>
              </a:rPr>
              <a:t>'</a:t>
            </a:r>
            <a:r>
              <a:rPr lang="en-US" sz="2000" b="1" dirty="0" err="1" smtClean="0">
                <a:solidFill>
                  <a:schemeClr val="accent5"/>
                </a:solidFill>
                <a:latin typeface="Times New Roman" pitchFamily="18" charset="0"/>
                <a:cs typeface="Times New Roman" pitchFamily="18" charset="0"/>
              </a:rPr>
              <a:t>uno</a:t>
            </a:r>
            <a:r>
              <a:rPr lang="en-US" sz="2000" b="1" dirty="0" smtClean="0">
                <a:solidFill>
                  <a:schemeClr val="accent5"/>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we print the dictionary again, we see a key-value pair with a colon between the key and value: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eng2sp</a:t>
            </a:r>
          </a:p>
          <a:p>
            <a:pPr algn="just"/>
            <a:r>
              <a:rPr lang="en-US" sz="2000" dirty="0" smtClean="0">
                <a:latin typeface="Times New Roman" pitchFamily="18" charset="0"/>
                <a:cs typeface="Times New Roman" pitchFamily="18" charset="0"/>
              </a:rPr>
              <a:t>{'one': '</a:t>
            </a:r>
            <a:r>
              <a:rPr lang="en-US" sz="2000" dirty="0" err="1" smtClean="0">
                <a:latin typeface="Times New Roman" pitchFamily="18" charset="0"/>
                <a:cs typeface="Times New Roman" pitchFamily="18" charset="0"/>
              </a:rPr>
              <a:t>uno</a:t>
            </a:r>
            <a:r>
              <a:rPr lang="en-US" sz="2000" dirty="0" smtClean="0">
                <a:latin typeface="Times New Roman" pitchFamily="18" charset="0"/>
                <a:cs typeface="Times New Roman" pitchFamily="18" charset="0"/>
              </a:rPr>
              <a:t>'}</a:t>
            </a:r>
            <a:endParaRPr lang="en-US" sz="2000" dirty="0"/>
          </a:p>
        </p:txBody>
      </p:sp>
      <p:sp>
        <p:nvSpPr>
          <p:cNvPr id="4" name="Date Placeholder 3"/>
          <p:cNvSpPr>
            <a:spLocks noGrp="1"/>
          </p:cNvSpPr>
          <p:nvPr>
            <p:ph type="dt" sz="half" idx="10"/>
          </p:nvPr>
        </p:nvSpPr>
        <p:spPr/>
        <p:txBody>
          <a:bodyPr/>
          <a:lstStyle/>
          <a:p>
            <a:fld id="{4DDBFC2E-24C0-44A7-A976-6B0C5F403526}"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4953000"/>
          </a:xfrm>
        </p:spPr>
        <p:txBody>
          <a:bodyPr>
            <a:noAutofit/>
          </a:bodyPr>
          <a:lstStyle/>
          <a:p>
            <a:pPr algn="just"/>
            <a:r>
              <a:rPr lang="en-US" sz="2000" dirty="0" smtClean="0">
                <a:latin typeface="Times New Roman" pitchFamily="18" charset="0"/>
                <a:cs typeface="Times New Roman" pitchFamily="18" charset="0"/>
              </a:rPr>
              <a:t>This output format is also an input format. For example, you can create a new dictionary with three items: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eng2sp = {'one': '</a:t>
            </a:r>
            <a:r>
              <a:rPr lang="en-US" sz="2000" dirty="0" err="1" smtClean="0">
                <a:latin typeface="Times New Roman" pitchFamily="18" charset="0"/>
                <a:cs typeface="Times New Roman" pitchFamily="18" charset="0"/>
              </a:rPr>
              <a:t>uno</a:t>
            </a:r>
            <a:r>
              <a:rPr lang="en-US" sz="2000" dirty="0" smtClean="0">
                <a:latin typeface="Times New Roman" pitchFamily="18" charset="0"/>
                <a:cs typeface="Times New Roman" pitchFamily="18" charset="0"/>
              </a:rPr>
              <a:t>', 'two': 'dos', 'three': '</a:t>
            </a:r>
            <a:r>
              <a:rPr lang="en-US" sz="2000" dirty="0" err="1" smtClean="0">
                <a:latin typeface="Times New Roman" pitchFamily="18" charset="0"/>
                <a:cs typeface="Times New Roman" pitchFamily="18" charset="0"/>
              </a:rPr>
              <a:t>tres</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But if you print eng2sp, you might be surprised:</a:t>
            </a:r>
          </a:p>
          <a:p>
            <a:pPr algn="just"/>
            <a:r>
              <a:rPr lang="en-US" sz="2000" dirty="0" smtClean="0">
                <a:latin typeface="Times New Roman" pitchFamily="18" charset="0"/>
                <a:cs typeface="Times New Roman" pitchFamily="18" charset="0"/>
              </a:rPr>
              <a:t>&gt;&gt;&gt; eng2sp {'one': '</a:t>
            </a:r>
            <a:r>
              <a:rPr lang="en-US" sz="2000" dirty="0" err="1" smtClean="0">
                <a:latin typeface="Times New Roman" pitchFamily="18" charset="0"/>
                <a:cs typeface="Times New Roman" pitchFamily="18" charset="0"/>
              </a:rPr>
              <a:t>uno</a:t>
            </a:r>
            <a:r>
              <a:rPr lang="en-US" sz="2000" dirty="0" smtClean="0">
                <a:latin typeface="Times New Roman" pitchFamily="18" charset="0"/>
                <a:cs typeface="Times New Roman" pitchFamily="18" charset="0"/>
              </a:rPr>
              <a:t>', 'three': '</a:t>
            </a:r>
            <a:r>
              <a:rPr lang="en-US" sz="2000" dirty="0" err="1" smtClean="0">
                <a:latin typeface="Times New Roman" pitchFamily="18" charset="0"/>
                <a:cs typeface="Times New Roman" pitchFamily="18" charset="0"/>
              </a:rPr>
              <a:t>tres</a:t>
            </a:r>
            <a:r>
              <a:rPr lang="en-US" sz="2000" dirty="0" smtClean="0">
                <a:latin typeface="Times New Roman" pitchFamily="18" charset="0"/>
                <a:cs typeface="Times New Roman" pitchFamily="18" charset="0"/>
              </a:rPr>
              <a:t>', 'two': 'dos'}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order of the key-value pairs might not be the same.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If you type the same example on your computer, you might get a different result. </a:t>
            </a:r>
          </a:p>
          <a:p>
            <a:pPr algn="just"/>
            <a:r>
              <a:rPr lang="en-US" sz="2000" dirty="0" smtClean="0">
                <a:latin typeface="Times New Roman" pitchFamily="18" charset="0"/>
                <a:cs typeface="Times New Roman" pitchFamily="18" charset="0"/>
              </a:rPr>
              <a:t>In general, the order of items in a dictionary is unpredictable.</a:t>
            </a:r>
          </a:p>
        </p:txBody>
      </p:sp>
      <p:sp>
        <p:nvSpPr>
          <p:cNvPr id="4" name="Date Placeholder 3"/>
          <p:cNvSpPr>
            <a:spLocks noGrp="1"/>
          </p:cNvSpPr>
          <p:nvPr>
            <p:ph type="dt" sz="half" idx="10"/>
          </p:nvPr>
        </p:nvSpPr>
        <p:spPr/>
        <p:txBody>
          <a:bodyPr/>
          <a:lstStyle/>
          <a:p>
            <a:fld id="{EEC1A8DB-D1D8-48FF-A59A-D408C2517A17}"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But that’s not a problem because the elements of a dictionary are never indexed with integer indices.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Instead, you use the keys to look up the corresponding values: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&gt;&gt;&gt; eng2sp['two']</a:t>
            </a:r>
          </a:p>
          <a:p>
            <a:pPr algn="just"/>
            <a:r>
              <a:rPr lang="en-US" sz="2000" dirty="0" smtClean="0">
                <a:latin typeface="Times New Roman" pitchFamily="18" charset="0"/>
                <a:cs typeface="Times New Roman" pitchFamily="18" charset="0"/>
              </a:rPr>
              <a:t>'dos'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key 'two' always maps to the value 'dos' so the order of the items doesn’t matter.</a:t>
            </a:r>
          </a:p>
          <a:p>
            <a:endParaRPr lang="en-US" dirty="0"/>
          </a:p>
        </p:txBody>
      </p:sp>
      <p:sp>
        <p:nvSpPr>
          <p:cNvPr id="4" name="Date Placeholder 3"/>
          <p:cNvSpPr>
            <a:spLocks noGrp="1"/>
          </p:cNvSpPr>
          <p:nvPr>
            <p:ph type="dt" sz="half" idx="10"/>
          </p:nvPr>
        </p:nvSpPr>
        <p:spPr/>
        <p:txBody>
          <a:bodyPr/>
          <a:lstStyle/>
          <a:p>
            <a:fld id="{8A688DCE-8EC3-43F4-A331-94E0E30650D4}" type="datetime1">
              <a:rPr lang="en-US" smtClean="0"/>
              <a:pPr/>
              <a:t>07-Jul-21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Lakshmi D L, Asst. Professor, BGSIT, BG Nagara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Theme5</Template>
  <TotalTime>3150</TotalTime>
  <Words>3451</Words>
  <Application>Microsoft Office PowerPoint</Application>
  <PresentationFormat>On-screen Show (4:3)</PresentationFormat>
  <Paragraphs>481</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Theme5</vt:lpstr>
      <vt:lpstr>Module 3</vt:lpstr>
      <vt:lpstr>DICTIONARIES </vt:lpstr>
      <vt:lpstr>key:value</vt:lpstr>
      <vt:lpstr>Slide 4</vt:lpstr>
      <vt:lpstr>Slide 5</vt:lpstr>
      <vt:lpstr>Slide 6</vt:lpstr>
      <vt:lpstr>Slide 7</vt:lpstr>
      <vt:lpstr>Slide 8</vt:lpstr>
      <vt:lpstr>Slide 9</vt:lpstr>
      <vt:lpstr>Slide 10</vt:lpstr>
      <vt:lpstr>Slide 11</vt:lpstr>
      <vt:lpstr>len( )</vt:lpstr>
      <vt:lpstr>Slide 13</vt:lpstr>
      <vt:lpstr>in operator </vt:lpstr>
      <vt:lpstr>Slide 15</vt:lpstr>
      <vt:lpstr>Slide 16</vt:lpstr>
      <vt:lpstr>Dictionary as a Collection of Counters </vt:lpstr>
      <vt:lpstr>Implementation using dictionary </vt:lpstr>
      <vt:lpstr>Slide 19</vt:lpstr>
      <vt:lpstr>Slide 20</vt:lpstr>
      <vt:lpstr>Looping and Dictionaries </vt:lpstr>
      <vt:lpstr>Slide 22</vt:lpstr>
      <vt:lpstr>Slide 23</vt:lpstr>
      <vt:lpstr>  Reverse lookup </vt:lpstr>
      <vt:lpstr>Slide 25</vt:lpstr>
      <vt:lpstr>Example of a successful reverse lookup: </vt:lpstr>
      <vt:lpstr>Slide 27</vt:lpstr>
      <vt:lpstr>Dictionaries and lists </vt:lpstr>
      <vt:lpstr>Slide 29</vt:lpstr>
      <vt:lpstr>Slide 30</vt:lpstr>
      <vt:lpstr>Slide 31</vt:lpstr>
      <vt:lpstr>Dictionaries and Files </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dc:title>
  <dc:creator>Lakshmi</dc:creator>
  <cp:lastModifiedBy>crp</cp:lastModifiedBy>
  <cp:revision>66</cp:revision>
  <dcterms:created xsi:type="dcterms:W3CDTF">2006-08-16T00:00:00Z</dcterms:created>
  <dcterms:modified xsi:type="dcterms:W3CDTF">2021-07-07T05:58:17Z</dcterms:modified>
</cp:coreProperties>
</file>